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4" autoAdjust="0"/>
    <p:restoredTop sz="94660"/>
  </p:normalViewPr>
  <p:slideViewPr>
    <p:cSldViewPr>
      <p:cViewPr varScale="1">
        <p:scale>
          <a:sx n="95" d="100"/>
          <a:sy n="95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CE34FA-709D-4E54-85D2-039BFB29B83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38542AE-A7F4-46D6-B743-A643E50F8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4FA-709D-4E54-85D2-039BFB29B83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42AE-A7F4-46D6-B743-A643E50F8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4FA-709D-4E54-85D2-039BFB29B83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42AE-A7F4-46D6-B743-A643E50F8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CE34FA-709D-4E54-85D2-039BFB29B83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8542AE-A7F4-46D6-B743-A643E50F8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CE34FA-709D-4E54-85D2-039BFB29B83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38542AE-A7F4-46D6-B743-A643E50F8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4FA-709D-4E54-85D2-039BFB29B83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42AE-A7F4-46D6-B743-A643E50F8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4FA-709D-4E54-85D2-039BFB29B83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42AE-A7F4-46D6-B743-A643E50F8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CE34FA-709D-4E54-85D2-039BFB29B83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8542AE-A7F4-46D6-B743-A643E50F8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34FA-709D-4E54-85D2-039BFB29B83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42AE-A7F4-46D6-B743-A643E50F8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CE34FA-709D-4E54-85D2-039BFB29B83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8542AE-A7F4-46D6-B743-A643E50F8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CE34FA-709D-4E54-85D2-039BFB29B83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8542AE-A7F4-46D6-B743-A643E50F8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CE34FA-709D-4E54-85D2-039BFB29B83A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8542AE-A7F4-46D6-B743-A643E50F8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219200"/>
            <a:ext cx="6172200" cy="18943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Univers" pitchFamily="34" charset="0"/>
              </a:rPr>
              <a:t>Energetska</a:t>
            </a:r>
            <a:r>
              <a:rPr lang="en-US" sz="4000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Univers" pitchFamily="34" charset="0"/>
              </a:rPr>
              <a:t>efikasnost</a:t>
            </a:r>
            <a:r>
              <a:rPr lang="en-US" sz="4000" dirty="0" smtClean="0">
                <a:solidFill>
                  <a:srgbClr val="00B050"/>
                </a:solidFill>
                <a:latin typeface="Univers" pitchFamily="34" charset="0"/>
              </a:rPr>
              <a:t/>
            </a:r>
            <a:br>
              <a:rPr lang="en-US" sz="4000" dirty="0" smtClean="0">
                <a:solidFill>
                  <a:srgbClr val="00B050"/>
                </a:solidFill>
                <a:latin typeface="Univers" pitchFamily="34" charset="0"/>
              </a:rPr>
            </a:br>
            <a:r>
              <a:rPr lang="en-US" sz="4000" dirty="0" err="1" smtClean="0">
                <a:solidFill>
                  <a:srgbClr val="00B050"/>
                </a:solidFill>
                <a:latin typeface="Univers" pitchFamily="34" charset="0"/>
              </a:rPr>
              <a:t>Alternativni</a:t>
            </a:r>
            <a:r>
              <a:rPr lang="en-US" sz="4000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Univers" pitchFamily="34" charset="0"/>
              </a:rPr>
              <a:t>izvori</a:t>
            </a:r>
            <a:r>
              <a:rPr lang="en-US" sz="4000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Univers" pitchFamily="34" charset="0"/>
              </a:rPr>
              <a:t>energije</a:t>
            </a:r>
            <a:endParaRPr lang="en-US" sz="4000" dirty="0">
              <a:solidFill>
                <a:srgbClr val="00B050"/>
              </a:solidFill>
              <a:latin typeface="Univers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RADE\Desktop\New Folder\New Folder (2)\obnovljivi-izvor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429000"/>
            <a:ext cx="6496322" cy="3114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Energetske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nalepnice</a:t>
            </a:r>
            <a:endParaRPr lang="en-US" b="1" dirty="0">
              <a:solidFill>
                <a:srgbClr val="00B050"/>
              </a:solidFill>
              <a:latin typeface="Univer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YUFuturaB" pitchFamily="2" charset="0"/>
              </a:rPr>
              <a:t>Energetske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nalepnice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su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oznake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energetske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efikasnosti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tj</a:t>
            </a:r>
            <a:r>
              <a:rPr lang="en-US" dirty="0" smtClean="0">
                <a:latin typeface="YUFuturaB" pitchFamily="2" charset="0"/>
              </a:rPr>
              <a:t>. </a:t>
            </a:r>
            <a:r>
              <a:rPr lang="en-US" dirty="0" err="1" smtClean="0">
                <a:latin typeface="YUFuturaB" pitchFamily="2" charset="0"/>
              </a:rPr>
              <a:t>potvrda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kvaliteta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uredjaja</a:t>
            </a:r>
            <a:r>
              <a:rPr lang="en-US" dirty="0" smtClean="0">
                <a:latin typeface="YUFuturaB" pitchFamily="2" charset="0"/>
              </a:rPr>
              <a:t> s </a:t>
            </a:r>
            <a:r>
              <a:rPr lang="en-US" dirty="0" err="1" smtClean="0">
                <a:latin typeface="YUFuturaB" pitchFamily="2" charset="0"/>
              </a:rPr>
              <a:t>obzirom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na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njegovu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energetsku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efikasnost</a:t>
            </a:r>
            <a:r>
              <a:rPr lang="en-US" dirty="0" smtClean="0">
                <a:latin typeface="YUFuturaB" pitchFamily="2" charset="0"/>
              </a:rPr>
              <a:t>. </a:t>
            </a:r>
            <a:r>
              <a:rPr lang="en-US" dirty="0" err="1" smtClean="0">
                <a:latin typeface="YUFuturaB" pitchFamily="2" charset="0"/>
              </a:rPr>
              <a:t>Uredjaji</a:t>
            </a:r>
            <a:r>
              <a:rPr lang="en-US" dirty="0" smtClean="0">
                <a:latin typeface="YUFuturaB" pitchFamily="2" charset="0"/>
              </a:rPr>
              <a:t> se </a:t>
            </a:r>
            <a:r>
              <a:rPr lang="en-US" dirty="0" err="1" smtClean="0">
                <a:latin typeface="YUFuturaB" pitchFamily="2" charset="0"/>
              </a:rPr>
              <a:t>prema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potrosnji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energije</a:t>
            </a:r>
            <a:r>
              <a:rPr lang="en-US" dirty="0" smtClean="0">
                <a:latin typeface="YUFuturaB" pitchFamily="2" charset="0"/>
              </a:rPr>
              <a:t> dele </a:t>
            </a:r>
            <a:r>
              <a:rPr lang="en-US" dirty="0" err="1" smtClean="0">
                <a:latin typeface="YUFuturaB" pitchFamily="2" charset="0"/>
              </a:rPr>
              <a:t>na</a:t>
            </a:r>
            <a:r>
              <a:rPr lang="en-US" dirty="0" smtClean="0">
                <a:latin typeface="YUFuturaB" pitchFamily="2" charset="0"/>
              </a:rPr>
              <a:t> 7 </a:t>
            </a:r>
            <a:r>
              <a:rPr lang="en-US" dirty="0" err="1" smtClean="0">
                <a:latin typeface="YUFuturaB" pitchFamily="2" charset="0"/>
              </a:rPr>
              <a:t>nivoa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energetske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efikasnosti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oznacenih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slovima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od</a:t>
            </a:r>
            <a:r>
              <a:rPr lang="en-US" dirty="0" smtClean="0">
                <a:latin typeface="YUFuturaB" pitchFamily="2" charset="0"/>
              </a:rPr>
              <a:t> A do G (</a:t>
            </a:r>
            <a:r>
              <a:rPr lang="en-US" dirty="0" err="1" smtClean="0">
                <a:latin typeface="YUFuturaB" pitchFamily="2" charset="0"/>
              </a:rPr>
              <a:t>grupu</a:t>
            </a:r>
            <a:r>
              <a:rPr lang="en-US" dirty="0" smtClean="0">
                <a:latin typeface="YUFuturaB" pitchFamily="2" charset="0"/>
              </a:rPr>
              <a:t> A cine </a:t>
            </a:r>
            <a:r>
              <a:rPr lang="en-US" dirty="0" err="1" smtClean="0">
                <a:latin typeface="YUFuturaB" pitchFamily="2" charset="0"/>
              </a:rPr>
              <a:t>energetski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najefikasniji</a:t>
            </a:r>
            <a:r>
              <a:rPr lang="en-US" dirty="0" smtClean="0">
                <a:latin typeface="YUFuturaB" pitchFamily="2" charset="0"/>
              </a:rPr>
              <a:t> </a:t>
            </a:r>
            <a:r>
              <a:rPr lang="en-US" dirty="0" err="1" smtClean="0">
                <a:latin typeface="YUFuturaB" pitchFamily="2" charset="0"/>
              </a:rPr>
              <a:t>uredjaji</a:t>
            </a:r>
            <a:r>
              <a:rPr lang="en-US" dirty="0" smtClean="0">
                <a:latin typeface="YUFuturaB" pitchFamily="2" charset="0"/>
              </a:rPr>
              <a:t>).</a:t>
            </a:r>
          </a:p>
          <a:p>
            <a:endParaRPr lang="en-US" dirty="0"/>
          </a:p>
        </p:txBody>
      </p:sp>
      <p:pic>
        <p:nvPicPr>
          <p:cNvPr id="1026" name="Picture 2" descr="C:\Documents and Settings\RADE\Desktop\New Folder\New Folder (2)\гг\New Folder (2)\Depositphotos_2800548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114800"/>
            <a:ext cx="2994418" cy="2514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ФФФФФФФФФФФФФФФФФФФФФФФФФФФФФФФФФФФФФФФФФФФФФФФФФФФФФФФФ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Alternativni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izvori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energije</a:t>
            </a:r>
            <a:endParaRPr lang="en-US" b="1" dirty="0">
              <a:solidFill>
                <a:srgbClr val="00B050"/>
              </a:solidFill>
              <a:latin typeface="Univer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YUFrankGotB" pitchFamily="2" charset="0"/>
              </a:rPr>
              <a:t>Nekonvencionalne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metode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proizvodnje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energije</a:t>
            </a:r>
            <a:r>
              <a:rPr lang="sr-Cyrl-CS" dirty="0" smtClean="0"/>
              <a:t>, </a:t>
            </a:r>
            <a:r>
              <a:rPr lang="en-US" dirty="0" err="1" smtClean="0">
                <a:latin typeface="YUFrankGotB" pitchFamily="2" charset="0"/>
              </a:rPr>
              <a:t>kao</a:t>
            </a:r>
            <a:r>
              <a:rPr lang="sr-Cyrl-CS" dirty="0" smtClean="0"/>
              <a:t> </a:t>
            </a:r>
            <a:r>
              <a:rPr lang="en-US" b="1" dirty="0" err="1" smtClean="0">
                <a:latin typeface="YUFrankGotB" pitchFamily="2" charset="0"/>
              </a:rPr>
              <a:t>s</a:t>
            </a:r>
            <a:r>
              <a:rPr lang="en-US" dirty="0" err="1" smtClean="0">
                <a:latin typeface="YUFrankGotB" pitchFamily="2" charset="0"/>
              </a:rPr>
              <a:t>to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eolska</a:t>
            </a:r>
            <a:r>
              <a:rPr lang="sr-Cyrl-CS" dirty="0" smtClean="0"/>
              <a:t>, </a:t>
            </a:r>
            <a:r>
              <a:rPr lang="en-US" dirty="0" err="1" smtClean="0">
                <a:latin typeface="YUFrankGotB" pitchFamily="2" charset="0"/>
              </a:rPr>
              <a:t>hidroelektricna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geotermalna</a:t>
            </a:r>
            <a:r>
              <a:rPr lang="sr-Cyrl-CS" dirty="0" smtClean="0"/>
              <a:t>, </a:t>
            </a:r>
            <a:r>
              <a:rPr lang="en-US" b="1" dirty="0" smtClean="0">
                <a:latin typeface="YUFrankGotB" pitchFamily="2" charset="0"/>
              </a:rPr>
              <a:t>c</a:t>
            </a:r>
            <a:r>
              <a:rPr lang="en-US" dirty="0" smtClean="0">
                <a:latin typeface="YUFrankGotB" pitchFamily="2" charset="0"/>
              </a:rPr>
              <a:t>ine </a:t>
            </a:r>
            <a:r>
              <a:rPr lang="en-US" dirty="0" err="1" smtClean="0">
                <a:latin typeface="YUFrankGotB" pitchFamily="2" charset="0"/>
              </a:rPr>
              <a:t>manje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od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jednog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procenta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ukupne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proizvodnje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energije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svetu</a:t>
            </a:r>
            <a:r>
              <a:rPr lang="sr-Cyrl-CS" dirty="0" smtClean="0"/>
              <a:t>, </a:t>
            </a:r>
            <a:r>
              <a:rPr lang="en-US" dirty="0" err="1" smtClean="0">
                <a:latin typeface="YUFrankGotB" pitchFamily="2" charset="0"/>
              </a:rPr>
              <a:t>ali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mogu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da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igraju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vaznu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regionalnu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ulogu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skladu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ekonomicnoscu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raspolozivo</a:t>
            </a:r>
            <a:r>
              <a:rPr lang="en-US" b="1" dirty="0" err="1" smtClean="0">
                <a:latin typeface="YUFrankGotB" pitchFamily="2" charset="0"/>
              </a:rPr>
              <a:t>sc</a:t>
            </a:r>
            <a:r>
              <a:rPr lang="en-US" dirty="0" err="1" smtClean="0">
                <a:latin typeface="YUFrankGotB" pitchFamily="2" charset="0"/>
              </a:rPr>
              <a:t>u</a:t>
            </a:r>
            <a:r>
              <a:rPr lang="sr-Cyrl-CS" dirty="0" smtClean="0"/>
              <a:t>. </a:t>
            </a:r>
            <a:r>
              <a:rPr lang="en-US" dirty="0" err="1" smtClean="0">
                <a:latin typeface="YUFrankGotB" pitchFamily="2" charset="0"/>
              </a:rPr>
              <a:t>Pomocu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hemije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razvijene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solarne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ploce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fotovoltaicno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dobijanje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toplotne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elektricne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energije</a:t>
            </a:r>
            <a:r>
              <a:rPr lang="sr-Cyrl-CS" dirty="0" smtClean="0"/>
              <a:t>, </a:t>
            </a:r>
            <a:r>
              <a:rPr lang="en-US" dirty="0" err="1" smtClean="0">
                <a:latin typeface="YUFrankGotB" pitchFamily="2" charset="0"/>
              </a:rPr>
              <a:t>laki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propeleri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ojacani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ugljenicnim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vlaknima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koriscenju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energije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vetra</a:t>
            </a:r>
            <a:r>
              <a:rPr lang="sr-Cyrl-CS" dirty="0" smtClean="0"/>
              <a:t>, </a:t>
            </a:r>
            <a:r>
              <a:rPr lang="en-US" dirty="0" err="1" smtClean="0">
                <a:latin typeface="YUFrankGotB" pitchFamily="2" charset="0"/>
              </a:rPr>
              <a:t>specijalni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cementi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metalne</a:t>
            </a:r>
            <a:r>
              <a:rPr lang="en-US" dirty="0" smtClean="0">
                <a:latin typeface="YUFrankGotB" pitchFamily="2" charset="0"/>
              </a:rPr>
              <a:t> turbine </a:t>
            </a:r>
            <a:r>
              <a:rPr lang="en-US" dirty="0" err="1" smtClean="0">
                <a:latin typeface="YUFrankGotB" pitchFamily="2" charset="0"/>
              </a:rPr>
              <a:t>za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hidroelektrane</a:t>
            </a:r>
            <a:r>
              <a:rPr lang="sr-Cyrl-CS" dirty="0" smtClean="0"/>
              <a:t>, </a:t>
            </a:r>
            <a:r>
              <a:rPr lang="en-US" dirty="0" err="1" smtClean="0">
                <a:latin typeface="YUFrankGotB" pitchFamily="2" charset="0"/>
              </a:rPr>
              <a:t>kao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nerdjajuci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materijali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eksploataciju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geotermalnih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izvora</a:t>
            </a:r>
            <a:r>
              <a:rPr lang="sr-Cyrl-CS" dirty="0" smtClean="0"/>
              <a:t>.</a:t>
            </a:r>
            <a:endParaRPr lang="en-US" dirty="0" smtClean="0">
              <a:latin typeface="YUFrankGotB" pitchFamily="2" charset="0"/>
            </a:endParaRPr>
          </a:p>
          <a:p>
            <a:endParaRPr lang="en-US" dirty="0">
              <a:latin typeface="YUFrankGotB" pitchFamily="2" charset="0"/>
            </a:endParaRPr>
          </a:p>
        </p:txBody>
      </p:sp>
    </p:spTree>
  </p:cSld>
  <p:clrMapOvr>
    <a:masterClrMapping/>
  </p:clrMapOvr>
  <p:transition advTm="1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Alternativni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izvori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energije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de-CH" b="1" dirty="0" smtClean="0">
                <a:latin typeface="YUFrankGotB" pitchFamily="2" charset="0"/>
              </a:rPr>
              <a:t>U alternativne izvore energije spadaju:</a:t>
            </a:r>
            <a:endParaRPr lang="en-US" dirty="0" smtClean="0">
              <a:latin typeface="YUFrankGotB" pitchFamily="2" charset="0"/>
            </a:endParaRPr>
          </a:p>
          <a:p>
            <a:pPr fontAlgn="base"/>
            <a:r>
              <a:rPr lang="de-CH" dirty="0" smtClean="0">
                <a:latin typeface="YUFrankGotB" pitchFamily="2" charset="0"/>
              </a:rPr>
              <a:t>- Geotermalna energija</a:t>
            </a:r>
            <a:br>
              <a:rPr lang="de-CH" dirty="0" smtClean="0">
                <a:latin typeface="YUFrankGotB" pitchFamily="2" charset="0"/>
              </a:rPr>
            </a:br>
            <a:r>
              <a:rPr lang="de-CH" dirty="0" smtClean="0">
                <a:latin typeface="YUFrankGotB" pitchFamily="2" charset="0"/>
              </a:rPr>
              <a:t>- Energija sunca</a:t>
            </a:r>
            <a:br>
              <a:rPr lang="de-CH" dirty="0" smtClean="0">
                <a:latin typeface="YUFrankGotB" pitchFamily="2" charset="0"/>
              </a:rPr>
            </a:br>
            <a:r>
              <a:rPr lang="de-CH" dirty="0" smtClean="0">
                <a:latin typeface="YUFrankGotB" pitchFamily="2" charset="0"/>
              </a:rPr>
              <a:t>- Energija vetra</a:t>
            </a:r>
            <a:br>
              <a:rPr lang="de-CH" dirty="0" smtClean="0">
                <a:latin typeface="YUFrankGotB" pitchFamily="2" charset="0"/>
              </a:rPr>
            </a:br>
            <a:r>
              <a:rPr lang="de-CH" dirty="0" smtClean="0">
                <a:latin typeface="YUFrankGotB" pitchFamily="2" charset="0"/>
              </a:rPr>
              <a:t>- Biomasa</a:t>
            </a:r>
            <a:br>
              <a:rPr lang="de-CH" dirty="0" smtClean="0">
                <a:latin typeface="YUFrankGotB" pitchFamily="2" charset="0"/>
              </a:rPr>
            </a:br>
            <a:r>
              <a:rPr lang="de-CH" dirty="0" smtClean="0">
                <a:latin typeface="YUFrankGotB" pitchFamily="2" charset="0"/>
              </a:rPr>
              <a:t>- Energija vodotokova</a:t>
            </a:r>
            <a:endParaRPr lang="en-US" dirty="0" smtClean="0">
              <a:latin typeface="YUFrankGotB" pitchFamily="2" charset="0"/>
            </a:endParaRPr>
          </a:p>
          <a:p>
            <a:endParaRPr lang="en-US" dirty="0"/>
          </a:p>
        </p:txBody>
      </p:sp>
      <p:pic>
        <p:nvPicPr>
          <p:cNvPr id="7169" name="Picture 1" descr="C:\Documents and Settings\RADE\Desktop\New Folder\New Folder (2)\section_1A_page_6_polaroid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057400"/>
            <a:ext cx="2438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0" name="Picture 2" descr="C:\Documents and Settings\RADE\Desktop\New Folder\New Folder (2)\section_1A_page_6_polaroid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0"/>
            <a:ext cx="21336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1" name="Picture 3" descr="C:\Documents and Settings\RADE\Desktop\New Folder\New Folder (2)\sunce_obnovljivi_izvor_energij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8600"/>
            <a:ext cx="2819400" cy="170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2" name="Picture 4" descr="C:\Documents and Settings\RADE\Desktop\800px-Iceland_Geothermal_facili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724400"/>
            <a:ext cx="28448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3" name="Picture 5" descr="C:\Documents and Settings\RADE\Desktop\biomas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343400"/>
            <a:ext cx="3962400" cy="23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Geotermalna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energija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YUFrankGotB" pitchFamily="2" charset="0"/>
              </a:rPr>
              <a:t>Ispod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Zemljine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površine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nalaze</a:t>
            </a:r>
            <a:r>
              <a:rPr lang="en-US" sz="2000" dirty="0" smtClean="0">
                <a:latin typeface="YUFrankGotB" pitchFamily="2" charset="0"/>
              </a:rPr>
              <a:t> se </a:t>
            </a:r>
            <a:r>
              <a:rPr lang="en-US" sz="2000" dirty="0" err="1" smtClean="0">
                <a:latin typeface="YUFrankGotB" pitchFamily="2" charset="0"/>
              </a:rPr>
              <a:t>ogromne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zalihe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toplinske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energije</a:t>
            </a:r>
            <a:r>
              <a:rPr lang="en-US" sz="2000" dirty="0" smtClean="0">
                <a:latin typeface="YUFrankGotB" pitchFamily="2" charset="0"/>
              </a:rPr>
              <a:t> - </a:t>
            </a:r>
            <a:r>
              <a:rPr lang="en-US" sz="2000" b="1" dirty="0" err="1" smtClean="0">
                <a:latin typeface="YUFrankGotB" pitchFamily="2" charset="0"/>
              </a:rPr>
              <a:t>geotermalna</a:t>
            </a:r>
            <a:r>
              <a:rPr lang="en-US" sz="2000" b="1" dirty="0" smtClean="0">
                <a:latin typeface="YUFrankGotB" pitchFamily="2" charset="0"/>
              </a:rPr>
              <a:t> </a:t>
            </a:r>
            <a:r>
              <a:rPr lang="en-US" sz="2000" b="1" dirty="0" err="1" smtClean="0">
                <a:latin typeface="YUFrankGotB" pitchFamily="2" charset="0"/>
              </a:rPr>
              <a:t>energija</a:t>
            </a:r>
            <a:r>
              <a:rPr lang="en-US" sz="2000" dirty="0" smtClean="0">
                <a:latin typeface="YUFrankGotB" pitchFamily="2" charset="0"/>
              </a:rPr>
              <a:t>. </a:t>
            </a:r>
            <a:r>
              <a:rPr lang="en-US" sz="2000" dirty="0" err="1" smtClean="0">
                <a:latin typeface="YUFrankGotB" pitchFamily="2" charset="0"/>
              </a:rPr>
              <a:t>Geotermalna</a:t>
            </a:r>
            <a:r>
              <a:rPr lang="en-US" sz="2000" dirty="0" smtClean="0">
                <a:latin typeface="YUFrankGotB" pitchFamily="2" charset="0"/>
              </a:rPr>
              <a:t> </a:t>
            </a:r>
            <a:r>
              <a:rPr lang="en-US" sz="2000" dirty="0" err="1" smtClean="0">
                <a:latin typeface="YUFrankGotB" pitchFamily="2" charset="0"/>
              </a:rPr>
              <a:t>energija</a:t>
            </a:r>
            <a:r>
              <a:rPr lang="en-US" sz="2000" dirty="0" smtClean="0">
                <a:latin typeface="YUFrankGotB" pitchFamily="2" charset="0"/>
              </a:rPr>
              <a:t> je </a:t>
            </a:r>
            <a:r>
              <a:rPr lang="en-US" sz="2000" dirty="0" err="1" smtClean="0">
                <a:latin typeface="YUFrankGotB" pitchFamily="2" charset="0"/>
              </a:rPr>
              <a:t>toplinska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energija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koja</a:t>
            </a:r>
            <a:r>
              <a:rPr lang="en-US" sz="2000" dirty="0" smtClean="0">
                <a:latin typeface="YUFrankGotB" pitchFamily="2" charset="0"/>
              </a:rPr>
              <a:t> se </a:t>
            </a:r>
            <a:r>
              <a:rPr lang="en-US" sz="2000" dirty="0" err="1" smtClean="0">
                <a:latin typeface="YUFrankGotB" pitchFamily="2" charset="0"/>
              </a:rPr>
              <a:t>stvara</a:t>
            </a:r>
            <a:r>
              <a:rPr lang="en-US" sz="2000" dirty="0" smtClean="0">
                <a:latin typeface="YUFrankGotB" pitchFamily="2" charset="0"/>
              </a:rPr>
              <a:t> u </a:t>
            </a:r>
            <a:r>
              <a:rPr lang="en-US" sz="2000" dirty="0" err="1" smtClean="0">
                <a:latin typeface="YUFrankGotB" pitchFamily="2" charset="0"/>
              </a:rPr>
              <a:t>Zemljinoj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kori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polaganim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raspadanjem</a:t>
            </a:r>
            <a:r>
              <a:rPr lang="en-US" sz="2000" dirty="0" smtClean="0">
                <a:latin typeface="YUFrankGotB" pitchFamily="2" charset="0"/>
              </a:rPr>
              <a:t> </a:t>
            </a:r>
            <a:r>
              <a:rPr lang="en-US" sz="2000" dirty="0" err="1" smtClean="0">
                <a:latin typeface="YUFrankGotB" pitchFamily="2" charset="0"/>
              </a:rPr>
              <a:t>radioaktivnih</a:t>
            </a:r>
            <a:r>
              <a:rPr lang="en-US" sz="2000" dirty="0" smtClean="0">
                <a:latin typeface="YUFrankGotB" pitchFamily="2" charset="0"/>
              </a:rPr>
              <a:t> </a:t>
            </a:r>
            <a:r>
              <a:rPr lang="en-US" sz="2000" dirty="0" err="1" smtClean="0">
                <a:latin typeface="YUFrankGotB" pitchFamily="2" charset="0"/>
              </a:rPr>
              <a:t>elemenata</a:t>
            </a:r>
            <a:r>
              <a:rPr lang="en-US" sz="2000" dirty="0" smtClean="0">
                <a:latin typeface="YUFrankGotB" pitchFamily="2" charset="0"/>
              </a:rPr>
              <a:t>, </a:t>
            </a:r>
            <a:r>
              <a:rPr lang="en-US" sz="2000" dirty="0" err="1" smtClean="0">
                <a:latin typeface="YUFrankGotB" pitchFamily="2" charset="0"/>
              </a:rPr>
              <a:t>hemijskim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reakcijama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ili</a:t>
            </a:r>
            <a:r>
              <a:rPr lang="en-US" sz="2000" dirty="0" smtClean="0">
                <a:latin typeface="YUFrankGotB" pitchFamily="2" charset="0"/>
              </a:rPr>
              <a:t> </a:t>
            </a:r>
            <a:r>
              <a:rPr lang="en-US" sz="2000" dirty="0" err="1" smtClean="0">
                <a:latin typeface="YUFrankGotB" pitchFamily="2" charset="0"/>
              </a:rPr>
              <a:t>trenjem</a:t>
            </a:r>
            <a:r>
              <a:rPr lang="en-US" sz="2000" dirty="0" smtClean="0">
                <a:latin typeface="YUFrankGotB" pitchFamily="2" charset="0"/>
              </a:rPr>
              <a:t> </a:t>
            </a:r>
            <a:r>
              <a:rPr lang="en-US" sz="2000" dirty="0" err="1" smtClean="0">
                <a:latin typeface="YUFrankGotB" pitchFamily="2" charset="0"/>
              </a:rPr>
              <a:t>pri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kretanju</a:t>
            </a:r>
            <a:r>
              <a:rPr lang="en-US" sz="2000" dirty="0" smtClean="0">
                <a:latin typeface="YUFrankGotB" pitchFamily="2" charset="0"/>
              </a:rPr>
              <a:t> </a:t>
            </a:r>
            <a:r>
              <a:rPr lang="en-US" sz="2000" dirty="0" err="1" smtClean="0">
                <a:latin typeface="YUFrankGotB" pitchFamily="2" charset="0"/>
              </a:rPr>
              <a:t>tektonskih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masa</a:t>
            </a:r>
            <a:r>
              <a:rPr lang="en-US" sz="2000" dirty="0" smtClean="0">
                <a:latin typeface="YUFrankGotB" pitchFamily="2" charset="0"/>
              </a:rPr>
              <a:t>. </a:t>
            </a:r>
            <a:r>
              <a:rPr lang="en-US" sz="2000" dirty="0" err="1" smtClean="0">
                <a:latin typeface="YUFrankGotB" pitchFamily="2" charset="0"/>
              </a:rPr>
              <a:t>Količina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takve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energije</a:t>
            </a:r>
            <a:r>
              <a:rPr lang="en-US" sz="2000" dirty="0" smtClean="0">
                <a:latin typeface="YUFrankGotB" pitchFamily="2" charset="0"/>
              </a:rPr>
              <a:t> je </a:t>
            </a:r>
            <a:r>
              <a:rPr lang="en-US" sz="2000" dirty="0" err="1" smtClean="0">
                <a:latin typeface="YUFrankGotB" pitchFamily="2" charset="0"/>
              </a:rPr>
              <a:t>tako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velika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da</a:t>
            </a:r>
            <a:r>
              <a:rPr lang="en-US" sz="2000" dirty="0" smtClean="0">
                <a:latin typeface="YUFrankGotB" pitchFamily="2" charset="0"/>
              </a:rPr>
              <a:t> se </a:t>
            </a:r>
            <a:r>
              <a:rPr lang="en-US" sz="2000" dirty="0" err="1" smtClean="0">
                <a:latin typeface="YUFrankGotB" pitchFamily="2" charset="0"/>
              </a:rPr>
              <a:t>može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smatrati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skoro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neiscrpnom</a:t>
            </a:r>
            <a:r>
              <a:rPr lang="en-US" sz="2000" dirty="0" smtClean="0">
                <a:latin typeface="YUFrankGotB" pitchFamily="2" charset="0"/>
              </a:rPr>
              <a:t>, pa je </a:t>
            </a:r>
            <a:r>
              <a:rPr lang="en-US" sz="2000" dirty="0" err="1" smtClean="0">
                <a:latin typeface="YUFrankGotB" pitchFamily="2" charset="0"/>
              </a:rPr>
              <a:t>prema</a:t>
            </a:r>
            <a:r>
              <a:rPr lang="en-US" sz="2000" dirty="0" smtClean="0">
                <a:latin typeface="YUFrankGotB" pitchFamily="2" charset="0"/>
              </a:rPr>
              <a:t> tome </a:t>
            </a:r>
            <a:r>
              <a:rPr lang="en-US" sz="2000" dirty="0" err="1" smtClean="0">
                <a:latin typeface="YUFrankGotB" pitchFamily="2" charset="0"/>
              </a:rPr>
              <a:t>geotermalna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energija</a:t>
            </a:r>
            <a:r>
              <a:rPr lang="en-US" sz="2000" dirty="0" smtClean="0">
                <a:latin typeface="YUFrankGotB" pitchFamily="2" charset="0"/>
              </a:rPr>
              <a:t> </a:t>
            </a:r>
            <a:r>
              <a:rPr lang="en-US" sz="2000" dirty="0" err="1" smtClean="0">
                <a:latin typeface="YUFrankGotB" pitchFamily="2" charset="0"/>
              </a:rPr>
              <a:t>obnovljiv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izvor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energije</a:t>
            </a:r>
            <a:r>
              <a:rPr lang="en-US" sz="2000" dirty="0" smtClean="0">
                <a:latin typeface="YUFrankGotB" pitchFamily="2" charset="0"/>
              </a:rPr>
              <a:t>. </a:t>
            </a:r>
            <a:r>
              <a:rPr lang="en-US" sz="2000" dirty="0" err="1" smtClean="0">
                <a:latin typeface="YUFrankGotB" pitchFamily="2" charset="0"/>
              </a:rPr>
              <a:t>Država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koja</a:t>
            </a:r>
            <a:r>
              <a:rPr lang="en-US" sz="2000" dirty="0" smtClean="0">
                <a:latin typeface="YUFrankGotB" pitchFamily="2" charset="0"/>
              </a:rPr>
              <a:t> u </a:t>
            </a:r>
            <a:r>
              <a:rPr lang="en-US" sz="2000" dirty="0" err="1" smtClean="0">
                <a:latin typeface="YUFrankGotB" pitchFamily="2" charset="0"/>
              </a:rPr>
              <a:t>postotku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najviše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koristi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geotermalnu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energiju</a:t>
            </a:r>
            <a:r>
              <a:rPr lang="en-US" sz="2000" dirty="0" smtClean="0">
                <a:latin typeface="YUFrankGotB" pitchFamily="2" charset="0"/>
              </a:rPr>
              <a:t> je Island.</a:t>
            </a:r>
            <a:endParaRPr lang="en-US" sz="2000" dirty="0">
              <a:latin typeface="YUFrankGotB" pitchFamily="2" charset="0"/>
            </a:endParaRPr>
          </a:p>
        </p:txBody>
      </p:sp>
      <p:pic>
        <p:nvPicPr>
          <p:cNvPr id="6145" name="Picture 1" descr="C:\Documents and Settings\RADE\Desktop\800px-Iceland_Geothermal_facil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810000"/>
            <a:ext cx="4064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Sunceva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energija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YUFrankGotB" pitchFamily="2" charset="0"/>
              </a:rPr>
              <a:t>Sunceva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energija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predstavlja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obnovljiv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neiscrpan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energetski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resurs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koji</a:t>
            </a:r>
            <a:r>
              <a:rPr lang="en-US" sz="2000" dirty="0" smtClean="0">
                <a:latin typeface="YUFrankGotB" pitchFamily="2" charset="0"/>
              </a:rPr>
              <a:t> u </a:t>
            </a:r>
            <a:r>
              <a:rPr lang="en-US" sz="2000" dirty="0" err="1" smtClean="0">
                <a:latin typeface="YUFrankGotB" pitchFamily="2" charset="0"/>
              </a:rPr>
              <a:t>energetici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zemlje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moze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imati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znacajno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mesto</a:t>
            </a:r>
            <a:r>
              <a:rPr lang="sr-Cyrl-CS" sz="2000" dirty="0" smtClean="0"/>
              <a:t>. </a:t>
            </a:r>
            <a:r>
              <a:rPr lang="en-US" sz="2000" dirty="0" err="1" smtClean="0">
                <a:latin typeface="YUFrankGotB" pitchFamily="2" charset="0"/>
              </a:rPr>
              <a:t>Sunceva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energija</a:t>
            </a:r>
            <a:r>
              <a:rPr lang="en-US" sz="2000" dirty="0" smtClean="0">
                <a:latin typeface="YUFrankGotB" pitchFamily="2" charset="0"/>
              </a:rPr>
              <a:t> u </a:t>
            </a:r>
            <a:r>
              <a:rPr lang="en-US" sz="2000" dirty="0" err="1" smtClean="0">
                <a:latin typeface="YUFrankGotB" pitchFamily="2" charset="0"/>
              </a:rPr>
              <a:t>sustini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predstavlja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resurs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kojim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moze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da</a:t>
            </a:r>
            <a:r>
              <a:rPr lang="sr-Cyrl-CS" sz="2000" dirty="0" smtClean="0"/>
              <a:t>, </a:t>
            </a:r>
            <a:r>
              <a:rPr lang="en-US" sz="2000" dirty="0" smtClean="0">
                <a:latin typeface="YUFrankGotB" pitchFamily="2" charset="0"/>
              </a:rPr>
              <a:t>u </a:t>
            </a:r>
            <a:r>
              <a:rPr lang="en-US" sz="2000" dirty="0" err="1" smtClean="0">
                <a:latin typeface="YUFrankGotB" pitchFamily="2" charset="0"/>
              </a:rPr>
              <a:t>odredjenim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kolicinama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raspolaze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svaka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drzava</a:t>
            </a:r>
            <a:r>
              <a:rPr lang="sr-Cyrl-CS" sz="2000" dirty="0" smtClean="0"/>
              <a:t> - </a:t>
            </a:r>
            <a:r>
              <a:rPr lang="en-US" sz="2000" dirty="0" err="1" smtClean="0">
                <a:latin typeface="YUFrankGotB" pitchFamily="2" charset="0"/>
              </a:rPr>
              <a:t>bez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uvozne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zavisnosti</a:t>
            </a:r>
            <a:r>
              <a:rPr lang="sr-Cyrl-CS" sz="2000" dirty="0" smtClean="0"/>
              <a:t>, </a:t>
            </a:r>
            <a:r>
              <a:rPr lang="en-US" sz="2000" dirty="0" err="1" smtClean="0">
                <a:latin typeface="YUFrankGotB" pitchFamily="2" charset="0"/>
              </a:rPr>
              <a:t>pri</a:t>
            </a:r>
            <a:r>
              <a:rPr lang="sr-Cyrl-CS" sz="2000" dirty="0" smtClean="0"/>
              <a:t> </a:t>
            </a:r>
            <a:r>
              <a:rPr lang="en-US" sz="2000" dirty="0" err="1" smtClean="0">
                <a:latin typeface="YUFrankGotB" pitchFamily="2" charset="0"/>
              </a:rPr>
              <a:t>cemu</a:t>
            </a:r>
            <a:r>
              <a:rPr lang="en-US" sz="2000" dirty="0" smtClean="0">
                <a:latin typeface="YUFrankGotB" pitchFamily="2" charset="0"/>
              </a:rPr>
              <a:t> je </a:t>
            </a:r>
            <a:r>
              <a:rPr lang="en-US" sz="2000" dirty="0" err="1" smtClean="0">
                <a:latin typeface="YUFrankGotB" pitchFamily="2" charset="0"/>
              </a:rPr>
              <a:t>od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znacaja</a:t>
            </a:r>
            <a:r>
              <a:rPr lang="en-US" sz="2000" dirty="0" smtClean="0">
                <a:latin typeface="YUFrankGotB" pitchFamily="2" charset="0"/>
              </a:rPr>
              <a:t> I </a:t>
            </a:r>
            <a:r>
              <a:rPr lang="en-US" sz="2000" dirty="0" err="1" smtClean="0">
                <a:latin typeface="YUFrankGotB" pitchFamily="2" charset="0"/>
              </a:rPr>
              <a:t>cinjenica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da</a:t>
            </a:r>
            <a:r>
              <a:rPr lang="en-US" sz="2000" dirty="0" smtClean="0">
                <a:latin typeface="YUFrankGotB" pitchFamily="2" charset="0"/>
              </a:rPr>
              <a:t> je to </a:t>
            </a:r>
            <a:r>
              <a:rPr lang="en-US" sz="2000" dirty="0" err="1" smtClean="0">
                <a:latin typeface="YUFrankGotB" pitchFamily="2" charset="0"/>
              </a:rPr>
              <a:t>ekoloski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gledano</a:t>
            </a:r>
            <a:r>
              <a:rPr lang="sr-Cyrl-CS" sz="2000" dirty="0" smtClean="0"/>
              <a:t> </a:t>
            </a:r>
            <a:r>
              <a:rPr lang="en-US" sz="2000" dirty="0" err="1" smtClean="0">
                <a:latin typeface="YUFrankGotB" pitchFamily="2" charset="0"/>
              </a:rPr>
              <a:t>cista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energija</a:t>
            </a:r>
            <a:r>
              <a:rPr lang="sr-Cyrl-CS" sz="2000" dirty="0" smtClean="0"/>
              <a:t> </a:t>
            </a:r>
            <a:r>
              <a:rPr lang="en-US" sz="2000" dirty="0" err="1" smtClean="0">
                <a:latin typeface="YUFrankGotB" pitchFamily="2" charset="0"/>
              </a:rPr>
              <a:t>cije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energetske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tehnologije</a:t>
            </a:r>
            <a:r>
              <a:rPr lang="en-US" sz="2000" dirty="0" smtClean="0">
                <a:latin typeface="YUFrankGotB" pitchFamily="2" charset="0"/>
              </a:rPr>
              <a:t> ne </a:t>
            </a:r>
            <a:r>
              <a:rPr lang="en-US" sz="2000" dirty="0" err="1" smtClean="0">
                <a:latin typeface="YUFrankGotB" pitchFamily="2" charset="0"/>
              </a:rPr>
              <a:t>zagadjuju</a:t>
            </a:r>
            <a:r>
              <a:rPr lang="sr-Cyrl-CS" sz="2000" dirty="0" smtClean="0"/>
              <a:t> </a:t>
            </a:r>
            <a:r>
              <a:rPr lang="en-US" sz="2000" dirty="0" err="1" smtClean="0">
                <a:latin typeface="YUFrankGotB" pitchFamily="2" charset="0"/>
              </a:rPr>
              <a:t>zivotnu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sredinu</a:t>
            </a:r>
            <a:r>
              <a:rPr lang="en-US" sz="2000" dirty="0" smtClean="0">
                <a:latin typeface="YUFrankGotB" pitchFamily="2" charset="0"/>
              </a:rPr>
              <a:t> u </a:t>
            </a:r>
            <a:r>
              <a:rPr lang="en-US" sz="2000" dirty="0" err="1" smtClean="0">
                <a:latin typeface="YUFrankGotB" pitchFamily="2" charset="0"/>
              </a:rPr>
              <a:t>procesu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pretvaranja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iz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izvornog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oblika</a:t>
            </a:r>
            <a:r>
              <a:rPr lang="en-US" sz="2000" dirty="0" smtClean="0">
                <a:latin typeface="YUFrankGotB" pitchFamily="2" charset="0"/>
              </a:rPr>
              <a:t> u </a:t>
            </a:r>
            <a:r>
              <a:rPr lang="en-US" sz="2000" dirty="0" err="1" smtClean="0">
                <a:latin typeface="YUFrankGotB" pitchFamily="2" charset="0"/>
              </a:rPr>
              <a:t>oblik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pogodan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za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koriscenje</a:t>
            </a:r>
            <a:r>
              <a:rPr lang="sr-Cyrl-CS" sz="2000" dirty="0" smtClean="0"/>
              <a:t>.</a:t>
            </a:r>
            <a:endParaRPr lang="en-US" sz="2000" dirty="0">
              <a:latin typeface="YUFrankGotB" pitchFamily="2" charset="0"/>
            </a:endParaRPr>
          </a:p>
        </p:txBody>
      </p:sp>
      <p:pic>
        <p:nvPicPr>
          <p:cNvPr id="29698" name="Picture 2" descr="C:\Documents and Settings\RADE\Desktop\New Folder\New Folder (2)\sunce_obnovljivi_izvor_energi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419600"/>
            <a:ext cx="3276600" cy="1981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Solarne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termalne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elektrane</a:t>
            </a:r>
            <a:endParaRPr lang="en-US" b="1" dirty="0">
              <a:solidFill>
                <a:srgbClr val="00B050"/>
              </a:solidFill>
              <a:latin typeface="Univer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YUFrankGotB" pitchFamily="2" charset="0"/>
              </a:rPr>
              <a:t>Solarne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termalne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elektrane</a:t>
            </a:r>
            <a:r>
              <a:rPr lang="en-US" dirty="0" smtClean="0"/>
              <a:t> </a:t>
            </a:r>
            <a:r>
              <a:rPr lang="en-US" dirty="0" err="1" smtClean="0">
                <a:latin typeface="YUFrankGotB" pitchFamily="2" charset="0"/>
              </a:rPr>
              <a:t>su</a:t>
            </a:r>
            <a:r>
              <a:rPr lang="en-US" dirty="0" smtClean="0"/>
              <a:t> </a:t>
            </a:r>
            <a:r>
              <a:rPr lang="en-US" dirty="0" err="1" smtClean="0">
                <a:latin typeface="YUFrankGotB" pitchFamily="2" charset="0"/>
              </a:rPr>
              <a:t>izvori</a:t>
            </a:r>
            <a:r>
              <a:rPr lang="en-US" dirty="0" smtClean="0">
                <a:latin typeface="YUFrankGotB" pitchFamily="2" charset="0"/>
              </a:rPr>
              <a:t> </a:t>
            </a:r>
            <a:r>
              <a:rPr lang="en-US" dirty="0" err="1" smtClean="0">
                <a:latin typeface="YUFrankGotB" pitchFamily="2" charset="0"/>
              </a:rPr>
              <a:t>elektricne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struje</a:t>
            </a:r>
            <a:r>
              <a:rPr lang="en-US" dirty="0" smtClean="0">
                <a:latin typeface="YUFrankGotB" pitchFamily="2" charset="0"/>
              </a:rPr>
              <a:t> </a:t>
            </a:r>
            <a:r>
              <a:rPr lang="en-US" dirty="0" err="1" smtClean="0">
                <a:latin typeface="YUFrankGotB" pitchFamily="2" charset="0"/>
              </a:rPr>
              <a:t>dobivene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pretvorbom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sunceve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energije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toplinsku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tako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sto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zagrijavamo</a:t>
            </a:r>
            <a:r>
              <a:rPr lang="en-US" dirty="0" smtClean="0">
                <a:latin typeface="YUFrankGotB" pitchFamily="2" charset="0"/>
              </a:rPr>
              <a:t> fluid </a:t>
            </a:r>
            <a:r>
              <a:rPr lang="en-US" dirty="0" err="1" smtClean="0">
                <a:latin typeface="YUFrankGotB" pitchFamily="2" charset="0"/>
              </a:rPr>
              <a:t>ili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krutinu</a:t>
            </a:r>
            <a:r>
              <a:rPr lang="en-US" dirty="0" smtClean="0">
                <a:latin typeface="YUFrankGotB" pitchFamily="2" charset="0"/>
              </a:rPr>
              <a:t>, a </a:t>
            </a:r>
            <a:r>
              <a:rPr lang="en-US" dirty="0" err="1" smtClean="0">
                <a:latin typeface="YUFrankGotB" pitchFamily="2" charset="0"/>
              </a:rPr>
              <a:t>zatim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taj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produkt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iskoristimo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kruznom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procesu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generiranje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elektricne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energije</a:t>
            </a:r>
            <a:r>
              <a:rPr lang="en-US" dirty="0" smtClean="0">
                <a:latin typeface="YUFrankGotB" pitchFamily="2" charset="0"/>
              </a:rPr>
              <a:t>. S </a:t>
            </a:r>
            <a:r>
              <a:rPr lang="en-US" dirty="0" err="1" smtClean="0">
                <a:latin typeface="YUFrankGotB" pitchFamily="2" charset="0"/>
              </a:rPr>
              <a:t>obzirom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na</a:t>
            </a:r>
            <a:r>
              <a:rPr lang="en-US" dirty="0" smtClean="0">
                <a:latin typeface="YUFrankGotB" pitchFamily="2" charset="0"/>
              </a:rPr>
              <a:t> to </a:t>
            </a:r>
            <a:r>
              <a:rPr lang="en-US" dirty="0" err="1" smtClean="0">
                <a:latin typeface="YUFrankGotB" pitchFamily="2" charset="0"/>
              </a:rPr>
              <a:t>da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nemaju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stetnih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produkata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prilikom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proizvodnje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elektricne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energije</a:t>
            </a:r>
            <a:r>
              <a:rPr lang="en-US" dirty="0" smtClean="0">
                <a:latin typeface="YUFrankGotB" pitchFamily="2" charset="0"/>
              </a:rPr>
              <a:t>, a </a:t>
            </a:r>
            <a:r>
              <a:rPr lang="en-US" dirty="0" err="1" smtClean="0">
                <a:latin typeface="YUFrankGotB" pitchFamily="2" charset="0"/>
              </a:rPr>
              <a:t>imaju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razmjernu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dobru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efikasnost</a:t>
            </a:r>
            <a:r>
              <a:rPr lang="en-US" dirty="0" smtClean="0">
                <a:latin typeface="YUFrankGotB" pitchFamily="2" charset="0"/>
              </a:rPr>
              <a:t> (20-40 %), </a:t>
            </a:r>
            <a:r>
              <a:rPr lang="en-US" dirty="0" err="1" smtClean="0">
                <a:latin typeface="YUFrankGotB" pitchFamily="2" charset="0"/>
              </a:rPr>
              <a:t>prorice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im</a:t>
            </a:r>
            <a:r>
              <a:rPr lang="en-US" dirty="0" smtClean="0">
                <a:latin typeface="YUFrankGotB" pitchFamily="2" charset="0"/>
              </a:rPr>
              <a:t> se </a:t>
            </a:r>
            <a:r>
              <a:rPr lang="en-US" dirty="0" err="1" smtClean="0">
                <a:latin typeface="YUFrankGotB" pitchFamily="2" charset="0"/>
              </a:rPr>
              <a:t>svetla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buducnost</a:t>
            </a:r>
            <a:r>
              <a:rPr lang="en-US" dirty="0" smtClean="0">
                <a:latin typeface="YUFrankGotB" pitchFamily="2" charset="0"/>
              </a:rPr>
              <a:t>.</a:t>
            </a:r>
            <a:endParaRPr lang="en-US" dirty="0">
              <a:latin typeface="YUFrankGotB" pitchFamily="2" charset="0"/>
            </a:endParaRPr>
          </a:p>
        </p:txBody>
      </p:sp>
      <p:pic>
        <p:nvPicPr>
          <p:cNvPr id="30722" name="Picture 2" descr="C:\Documents and Settings\RADE\Desktop\solarna elektr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308409"/>
            <a:ext cx="3810000" cy="2549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B050"/>
                </a:solidFill>
                <a:latin typeface="Univers" pitchFamily="34" charset="0"/>
              </a:rPr>
              <a:t>Energija</a:t>
            </a:r>
            <a:r>
              <a:rPr lang="en-US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Univers" pitchFamily="34" charset="0"/>
              </a:rPr>
              <a:t>vetra</a:t>
            </a:r>
            <a:endParaRPr lang="en-US" dirty="0">
              <a:solidFill>
                <a:srgbClr val="00B050"/>
              </a:solidFill>
              <a:latin typeface="Univer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CH" dirty="0" smtClean="0">
                <a:latin typeface="YUFrankGotB" pitchFamily="2" charset="0"/>
              </a:rPr>
              <a:t>Energija vetra je energija koja potice od snage vetra. Predstavlja konvercionalan obnovljivi izvor energije, koji se vekovima koristi za dobijanje mehanicke, a u novije vreme i elektricne energije. Medjutim, proizvodnja elektricne energije iz energije vetra u vecim kolicinama pocela je tek posle naftne krize 1973.</a:t>
            </a:r>
            <a:endParaRPr lang="en-US" dirty="0" smtClean="0">
              <a:latin typeface="YUFrankGotB" pitchFamily="2" charset="0"/>
            </a:endParaRPr>
          </a:p>
          <a:p>
            <a:endParaRPr lang="en-US" dirty="0"/>
          </a:p>
        </p:txBody>
      </p:sp>
      <p:pic>
        <p:nvPicPr>
          <p:cNvPr id="31746" name="Picture 2" descr="C:\Documents and Settings\RADE\Desktop\New Folder\New Folder (2)\wind_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733800"/>
            <a:ext cx="2344277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747" name="Picture 3" descr="C:\Documents and Settings\RADE\Desktop\New Folder\New Folder (2)\14539924594e29816f41d61300782444_extre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343400"/>
            <a:ext cx="3505200" cy="225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Biomasa</a:t>
            </a:r>
            <a:endParaRPr lang="en-US" b="1" dirty="0">
              <a:solidFill>
                <a:srgbClr val="00B050"/>
              </a:solidFill>
              <a:latin typeface="Univer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latin typeface="YUFrankGotB" pitchFamily="2" charset="0"/>
              </a:rPr>
              <a:t>Kada</a:t>
            </a:r>
            <a:r>
              <a:rPr lang="en-US" sz="1600" dirty="0" smtClean="0">
                <a:latin typeface="YUFrankGotB" pitchFamily="2" charset="0"/>
              </a:rPr>
              <a:t> se </a:t>
            </a:r>
            <a:r>
              <a:rPr lang="en-US" sz="1600" dirty="0" err="1" smtClean="0">
                <a:latin typeface="YUFrankGotB" pitchFamily="2" charset="0"/>
              </a:rPr>
              <a:t>govori</a:t>
            </a:r>
            <a:r>
              <a:rPr lang="en-US" sz="1600" dirty="0" smtClean="0">
                <a:latin typeface="YUFrankGotB" pitchFamily="2" charset="0"/>
              </a:rPr>
              <a:t> o </a:t>
            </a:r>
            <a:r>
              <a:rPr lang="en-US" sz="1600" dirty="0" err="1" smtClean="0">
                <a:latin typeface="YUFrankGotB" pitchFamily="2" charset="0"/>
              </a:rPr>
              <a:t>biomasi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kao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obnovljivom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gorivu</a:t>
            </a:r>
            <a:r>
              <a:rPr lang="en-US" sz="1600" dirty="0" smtClean="0">
                <a:latin typeface="YUFrankGotB" pitchFamily="2" charset="0"/>
              </a:rPr>
              <a:t>, </a:t>
            </a:r>
            <a:r>
              <a:rPr lang="en-US" sz="1600" dirty="0" err="1" smtClean="0">
                <a:latin typeface="YUFrankGotB" pitchFamily="2" charset="0"/>
              </a:rPr>
              <a:t>podrazumeva</a:t>
            </a:r>
            <a:r>
              <a:rPr lang="en-US" sz="1600" dirty="0" smtClean="0">
                <a:latin typeface="YUFrankGotB" pitchFamily="2" charset="0"/>
              </a:rPr>
              <a:t> se </a:t>
            </a:r>
            <a:r>
              <a:rPr lang="en-US" sz="1600" dirty="0" err="1" smtClean="0">
                <a:latin typeface="YUFrankGotB" pitchFamily="2" charset="0"/>
              </a:rPr>
              <a:t>materija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sačinjena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od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biljne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mase</a:t>
            </a:r>
            <a:r>
              <a:rPr lang="en-US" sz="1600" dirty="0" smtClean="0">
                <a:latin typeface="YUFrankGotB" pitchFamily="2" charset="0"/>
              </a:rPr>
              <a:t> u </a:t>
            </a:r>
            <a:r>
              <a:rPr lang="en-US" sz="1600" dirty="0" err="1" smtClean="0">
                <a:latin typeface="YUFrankGotB" pitchFamily="2" charset="0"/>
              </a:rPr>
              <a:t>vidu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proizvoda</a:t>
            </a:r>
            <a:r>
              <a:rPr lang="en-US" sz="1600" dirty="0" smtClean="0">
                <a:latin typeface="YUFrankGotB" pitchFamily="2" charset="0"/>
              </a:rPr>
              <a:t>, </a:t>
            </a:r>
            <a:r>
              <a:rPr lang="en-US" sz="1600" dirty="0" err="1" smtClean="0">
                <a:latin typeface="YUFrankGotB" pitchFamily="2" charset="0"/>
              </a:rPr>
              <a:t>nusproizvoda</a:t>
            </a:r>
            <a:r>
              <a:rPr lang="en-US" sz="1600" dirty="0" smtClean="0">
                <a:latin typeface="YUFrankGotB" pitchFamily="2" charset="0"/>
              </a:rPr>
              <a:t>, </a:t>
            </a:r>
            <a:r>
              <a:rPr lang="en-US" sz="1600" dirty="0" err="1" smtClean="0">
                <a:latin typeface="YUFrankGotB" pitchFamily="2" charset="0"/>
              </a:rPr>
              <a:t>otpada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ili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ostataka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te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biljne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mase</a:t>
            </a:r>
            <a:r>
              <a:rPr lang="en-US" sz="1600" dirty="0" smtClean="0">
                <a:latin typeface="YUFrankGotB" pitchFamily="2" charset="0"/>
              </a:rPr>
              <a:t>. </a:t>
            </a:r>
            <a:r>
              <a:rPr lang="en-US" sz="1600" dirty="0" err="1" smtClean="0">
                <a:latin typeface="YUFrankGotB" pitchFamily="2" charset="0"/>
              </a:rPr>
              <a:t>Prema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agregatnom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stanju</a:t>
            </a:r>
            <a:r>
              <a:rPr lang="en-US" sz="1600" dirty="0" smtClean="0">
                <a:latin typeface="YUFrankGotB" pitchFamily="2" charset="0"/>
              </a:rPr>
              <a:t>, s </a:t>
            </a:r>
            <a:r>
              <a:rPr lang="en-US" sz="1600" dirty="0" err="1" smtClean="0">
                <a:latin typeface="YUFrankGotB" pitchFamily="2" charset="0"/>
              </a:rPr>
              <a:t>uticajem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na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način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energetskog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korišćenja</a:t>
            </a:r>
            <a:r>
              <a:rPr lang="en-US" sz="1600" dirty="0" smtClean="0">
                <a:latin typeface="YUFrankGotB" pitchFamily="2" charset="0"/>
              </a:rPr>
              <a:t>, </a:t>
            </a:r>
            <a:r>
              <a:rPr lang="en-US" sz="1600" dirty="0" err="1" smtClean="0">
                <a:latin typeface="YUFrankGotB" pitchFamily="2" charset="0"/>
              </a:rPr>
              <a:t>biomasa</a:t>
            </a:r>
            <a:r>
              <a:rPr lang="en-US" sz="1600" dirty="0" smtClean="0">
                <a:latin typeface="YUFrankGotB" pitchFamily="2" charset="0"/>
              </a:rPr>
              <a:t> se deli </a:t>
            </a:r>
            <a:r>
              <a:rPr lang="en-US" sz="1600" dirty="0" err="1" smtClean="0">
                <a:latin typeface="YUFrankGotB" pitchFamily="2" charset="0"/>
              </a:rPr>
              <a:t>na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čvrstu</a:t>
            </a:r>
            <a:r>
              <a:rPr lang="en-US" sz="1600" dirty="0" smtClean="0">
                <a:latin typeface="YUFrankGotB" pitchFamily="2" charset="0"/>
              </a:rPr>
              <a:t>, </a:t>
            </a:r>
            <a:r>
              <a:rPr lang="en-US" sz="1600" dirty="0" err="1" smtClean="0">
                <a:latin typeface="YUFrankGotB" pitchFamily="2" charset="0"/>
              </a:rPr>
              <a:t>tečnu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i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gasovitu</a:t>
            </a:r>
            <a:r>
              <a:rPr lang="en-US" sz="1600" dirty="0" smtClean="0">
                <a:latin typeface="YUFrankGotB" pitchFamily="2" charset="0"/>
              </a:rPr>
              <a:t>.</a:t>
            </a:r>
          </a:p>
          <a:p>
            <a:r>
              <a:rPr lang="en-US" sz="1600" dirty="0" smtClean="0">
                <a:latin typeface="YUFrankGotB" pitchFamily="2" charset="0"/>
              </a:rPr>
              <a:t>U </a:t>
            </a:r>
            <a:r>
              <a:rPr lang="en-US" sz="1600" dirty="0" err="1" smtClean="0">
                <a:latin typeface="YUFrankGotB" pitchFamily="2" charset="0"/>
              </a:rPr>
              <a:t>čvrstu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biomasu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ubrajaju</a:t>
            </a:r>
            <a:r>
              <a:rPr lang="en-US" sz="1600" dirty="0" smtClean="0">
                <a:latin typeface="YUFrankGotB" pitchFamily="2" charset="0"/>
              </a:rPr>
              <a:t> se </a:t>
            </a:r>
            <a:r>
              <a:rPr lang="en-US" sz="1600" dirty="0" err="1" smtClean="0">
                <a:latin typeface="YUFrankGotB" pitchFamily="2" charset="0"/>
              </a:rPr>
              <a:t>ostaci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ratarske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proizvodnje</a:t>
            </a:r>
            <a:r>
              <a:rPr lang="en-US" sz="1600" dirty="0" smtClean="0">
                <a:latin typeface="YUFrankGotB" pitchFamily="2" charset="0"/>
              </a:rPr>
              <a:t>, </a:t>
            </a:r>
            <a:r>
              <a:rPr lang="en-US" sz="1600" dirty="0" err="1" smtClean="0">
                <a:latin typeface="YUFrankGotB" pitchFamily="2" charset="0"/>
              </a:rPr>
              <a:t>ostaci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rezidbe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iz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voćarstva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i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vinogradarstva</a:t>
            </a:r>
            <a:r>
              <a:rPr lang="en-US" sz="1600" dirty="0" smtClean="0">
                <a:latin typeface="YUFrankGotB" pitchFamily="2" charset="0"/>
              </a:rPr>
              <a:t>, </a:t>
            </a:r>
            <a:r>
              <a:rPr lang="en-US" sz="1600" dirty="0" err="1" smtClean="0">
                <a:latin typeface="YUFrankGotB" pitchFamily="2" charset="0"/>
              </a:rPr>
              <a:t>ostaci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šumarstva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itd</a:t>
            </a:r>
            <a:r>
              <a:rPr lang="en-US" sz="1600" dirty="0" smtClean="0">
                <a:latin typeface="YUFrankGotB" pitchFamily="2" charset="0"/>
              </a:rPr>
              <a:t>.</a:t>
            </a:r>
          </a:p>
          <a:p>
            <a:r>
              <a:rPr lang="sv-SE" sz="1600" dirty="0" smtClean="0">
                <a:latin typeface="YUFrankGotB" pitchFamily="2" charset="0"/>
              </a:rPr>
              <a:t>Pod tečnom biomasom podrazumevaju se tečna biogoriva – biljna ulja, transesterifikovana biljna ulja – biodizel i bioetanol.</a:t>
            </a:r>
          </a:p>
          <a:p>
            <a:r>
              <a:rPr lang="en-US" sz="1600" dirty="0" err="1" smtClean="0">
                <a:latin typeface="YUFrankGotB" pitchFamily="2" charset="0"/>
              </a:rPr>
              <a:t>Gasovitu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biomasu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predstavlja</a:t>
            </a:r>
            <a:r>
              <a:rPr lang="en-US" sz="1600" dirty="0" smtClean="0">
                <a:latin typeface="YUFrankGotB" pitchFamily="2" charset="0"/>
              </a:rPr>
              <a:t> biogas, </a:t>
            </a:r>
            <a:r>
              <a:rPr lang="en-US" sz="1600" dirty="0" err="1" smtClean="0">
                <a:latin typeface="YUFrankGotB" pitchFamily="2" charset="0"/>
              </a:rPr>
              <a:t>koji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može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da</a:t>
            </a:r>
            <a:r>
              <a:rPr lang="en-US" sz="1600" dirty="0" smtClean="0">
                <a:latin typeface="YUFrankGotB" pitchFamily="2" charset="0"/>
              </a:rPr>
              <a:t> se </a:t>
            </a:r>
            <a:r>
              <a:rPr lang="en-US" sz="1600" dirty="0" err="1" smtClean="0">
                <a:latin typeface="YUFrankGotB" pitchFamily="2" charset="0"/>
              </a:rPr>
              <a:t>proizvede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iz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životinjskih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ekskremenata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ili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energetskih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biljaka</a:t>
            </a:r>
            <a:r>
              <a:rPr lang="en-US" sz="1600" dirty="0" smtClean="0">
                <a:latin typeface="YUFrankGotB" pitchFamily="2" charset="0"/>
              </a:rPr>
              <a:t> (</a:t>
            </a:r>
            <a:r>
              <a:rPr lang="en-US" sz="1600" dirty="0" err="1" smtClean="0">
                <a:latin typeface="YUFrankGotB" pitchFamily="2" charset="0"/>
              </a:rPr>
              <a:t>silaža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trave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i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kukuruza</a:t>
            </a:r>
            <a:r>
              <a:rPr lang="en-US" sz="1600" dirty="0" smtClean="0">
                <a:latin typeface="YUFrankGotB" pitchFamily="2" charset="0"/>
              </a:rPr>
              <a:t>), </a:t>
            </a:r>
            <a:r>
              <a:rPr lang="en-US" sz="1600" dirty="0" err="1" smtClean="0">
                <a:latin typeface="YUFrankGotB" pitchFamily="2" charset="0"/>
              </a:rPr>
              <a:t>ali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kao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sirovina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mogu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da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posluže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i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druge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otpadne</a:t>
            </a:r>
            <a:r>
              <a:rPr lang="en-US" sz="1600" dirty="0" smtClean="0">
                <a:latin typeface="YUFrankGotB" pitchFamily="2" charset="0"/>
              </a:rPr>
              <a:t> </a:t>
            </a:r>
            <a:r>
              <a:rPr lang="en-US" sz="1600" dirty="0" err="1" smtClean="0">
                <a:latin typeface="YUFrankGotB" pitchFamily="2" charset="0"/>
              </a:rPr>
              <a:t>materije</a:t>
            </a:r>
            <a:r>
              <a:rPr lang="en-US" sz="1600" dirty="0" smtClean="0">
                <a:latin typeface="YUFrankGotB" pitchFamily="2" charset="0"/>
              </a:rPr>
              <a:t>. </a:t>
            </a:r>
            <a:endParaRPr lang="en-US" sz="1600" dirty="0">
              <a:latin typeface="YUFrankGotB" pitchFamily="2" charset="0"/>
            </a:endParaRPr>
          </a:p>
        </p:txBody>
      </p:sp>
      <p:pic>
        <p:nvPicPr>
          <p:cNvPr id="32770" name="Picture 2" descr="C:\Documents and Settings\RADE\Desktop\biomasa-ayuda-subven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152900"/>
            <a:ext cx="2542794" cy="270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Energija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vodotokova</a:t>
            </a:r>
            <a:endParaRPr lang="en-US" b="1" dirty="0">
              <a:solidFill>
                <a:srgbClr val="00B050"/>
              </a:solidFill>
              <a:latin typeface="Univer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YUFrankGotB" pitchFamily="2" charset="0"/>
              </a:rPr>
              <a:t>Hidroelektrane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postrojenja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kojima</a:t>
            </a:r>
            <a:r>
              <a:rPr lang="en-US" dirty="0" smtClean="0">
                <a:latin typeface="YUFrankGotB" pitchFamily="2" charset="0"/>
              </a:rPr>
              <a:t> se </a:t>
            </a:r>
            <a:r>
              <a:rPr lang="en-US" dirty="0" err="1" smtClean="0">
                <a:latin typeface="YUFrankGotB" pitchFamily="2" charset="0"/>
              </a:rPr>
              <a:t>potencijalna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energija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vode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pretvara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prvo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mehanicku</a:t>
            </a:r>
            <a:r>
              <a:rPr lang="en-US" dirty="0" smtClean="0">
                <a:latin typeface="YUFrankGotB" pitchFamily="2" charset="0"/>
              </a:rPr>
              <a:t>, a </a:t>
            </a:r>
            <a:r>
              <a:rPr lang="en-US" dirty="0" err="1" smtClean="0">
                <a:latin typeface="YUFrankGotB" pitchFamily="2" charset="0"/>
              </a:rPr>
              <a:t>potom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elektricnu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energiju</a:t>
            </a:r>
            <a:r>
              <a:rPr lang="en-US" dirty="0" smtClean="0">
                <a:latin typeface="YUFrankGotB" pitchFamily="2" charset="0"/>
              </a:rPr>
              <a:t>.</a:t>
            </a:r>
          </a:p>
          <a:p>
            <a:r>
              <a:rPr lang="en-US" dirty="0" err="1" smtClean="0">
                <a:latin typeface="YUFrankGotB" pitchFamily="2" charset="0"/>
              </a:rPr>
              <a:t>Hidroelektrane</a:t>
            </a:r>
            <a:r>
              <a:rPr lang="en-US" dirty="0" smtClean="0">
                <a:latin typeface="YUFrankGotB" pitchFamily="2" charset="0"/>
              </a:rPr>
              <a:t> se </a:t>
            </a:r>
            <a:r>
              <a:rPr lang="en-US" dirty="0" err="1" smtClean="0">
                <a:latin typeface="YUFrankGotB" pitchFamily="2" charset="0"/>
              </a:rPr>
              <a:t>mogu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podijeliti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prema</a:t>
            </a:r>
            <a:r>
              <a:rPr lang="en-US" dirty="0" smtClean="0">
                <a:latin typeface="YUFrankGotB" pitchFamily="2" charset="0"/>
              </a:rPr>
              <a:t> vise </a:t>
            </a:r>
            <a:r>
              <a:rPr lang="en-US" dirty="0" err="1" smtClean="0">
                <a:latin typeface="YUFrankGotB" pitchFamily="2" charset="0"/>
              </a:rPr>
              <a:t>razlicitih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faktora</a:t>
            </a:r>
            <a:r>
              <a:rPr lang="en-US" dirty="0" smtClean="0">
                <a:latin typeface="YUFrankGotB" pitchFamily="2" charset="0"/>
              </a:rPr>
              <a:t>: </a:t>
            </a:r>
            <a:r>
              <a:rPr lang="en-US" dirty="0" err="1" smtClean="0">
                <a:latin typeface="YUFrankGotB" pitchFamily="2" charset="0"/>
              </a:rPr>
              <a:t>visina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pada</a:t>
            </a:r>
            <a:r>
              <a:rPr lang="en-US" dirty="0" smtClean="0">
                <a:latin typeface="YUFrankGotB" pitchFamily="2" charset="0"/>
              </a:rPr>
              <a:t>, </a:t>
            </a:r>
            <a:r>
              <a:rPr lang="en-US" dirty="0" err="1" smtClean="0">
                <a:latin typeface="YUFrankGotB" pitchFamily="2" charset="0"/>
              </a:rPr>
              <a:t>nacin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koristenja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vode</a:t>
            </a:r>
            <a:r>
              <a:rPr lang="en-US" dirty="0" smtClean="0">
                <a:latin typeface="YUFrankGotB" pitchFamily="2" charset="0"/>
              </a:rPr>
              <a:t>, </a:t>
            </a:r>
            <a:r>
              <a:rPr lang="en-US" dirty="0" err="1" smtClean="0">
                <a:latin typeface="YUFrankGotB" pitchFamily="2" charset="0"/>
              </a:rPr>
              <a:t>vrsta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akumulacijskog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bazena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smestaj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strojarnice</a:t>
            </a:r>
            <a:r>
              <a:rPr lang="en-US" dirty="0" smtClean="0">
                <a:latin typeface="YUFrankGotB" pitchFamily="2" charset="0"/>
              </a:rPr>
              <a:t>. </a:t>
            </a:r>
            <a:r>
              <a:rPr lang="en-US" dirty="0" err="1" smtClean="0">
                <a:latin typeface="YUFrankGotB" pitchFamily="2" charset="0"/>
              </a:rPr>
              <a:t>Jos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jedna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uobicajna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podela</a:t>
            </a:r>
            <a:r>
              <a:rPr lang="en-US" dirty="0" smtClean="0">
                <a:latin typeface="YUFrankGotB" pitchFamily="2" charset="0"/>
              </a:rPr>
              <a:t> je </a:t>
            </a:r>
            <a:r>
              <a:rPr lang="en-US" dirty="0" err="1" smtClean="0">
                <a:latin typeface="YUFrankGotB" pitchFamily="2" charset="0"/>
              </a:rPr>
              <a:t>po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instaliranoj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snazi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na</a:t>
            </a:r>
            <a:r>
              <a:rPr lang="en-US" dirty="0" smtClean="0">
                <a:latin typeface="YUFrankGotB" pitchFamily="2" charset="0"/>
              </a:rPr>
              <a:t> male </a:t>
            </a:r>
            <a:r>
              <a:rPr lang="en-US" dirty="0" err="1" smtClean="0">
                <a:latin typeface="YUFrankGotB" pitchFamily="2" charset="0"/>
              </a:rPr>
              <a:t>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velike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hidroelektrane</a:t>
            </a:r>
            <a:r>
              <a:rPr lang="en-US" dirty="0" smtClean="0">
                <a:latin typeface="YUFrankGotB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33794" name="Picture 2" descr="C:\Documents and Settings\RADE\Desktop\hidroenergij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648200"/>
            <a:ext cx="2133600" cy="2122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Univers" pitchFamily="34" charset="0"/>
              </a:rPr>
              <a:t>Energetska</a:t>
            </a:r>
            <a:r>
              <a:rPr lang="en-US" sz="4800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nivers" pitchFamily="34" charset="0"/>
              </a:rPr>
              <a:t>efikasnost</a:t>
            </a:r>
            <a:endParaRPr lang="en-US" sz="4800" b="1" dirty="0">
              <a:solidFill>
                <a:srgbClr val="00B050"/>
              </a:solidFill>
              <a:latin typeface="Univers" pitchFamily="34" charset="0"/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38400" y="1524000"/>
            <a:ext cx="4572000" cy="4953000"/>
          </a:xfr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 </a:t>
            </a:r>
            <a:endParaRPr lang="en-US" dirty="0"/>
          </a:p>
        </p:txBody>
      </p:sp>
      <p:pic>
        <p:nvPicPr>
          <p:cNvPr id="4" name="Content Placeholder 3" descr="1366589521ekologija-Zemlj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0"/>
            <a:ext cx="6629400" cy="4972051"/>
          </a:xfrm>
        </p:spPr>
      </p:pic>
      <p:sp>
        <p:nvSpPr>
          <p:cNvPr id="5" name="Rectangle 4"/>
          <p:cNvSpPr/>
          <p:nvPr/>
        </p:nvSpPr>
        <p:spPr>
          <a:xfrm>
            <a:off x="3657600" y="48768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i="1" dirty="0" smtClean="0">
                <a:latin typeface="+mj-lt"/>
              </a:rPr>
              <a:t>А</a:t>
            </a:r>
            <a:r>
              <a:rPr lang="en-US" b="1" i="1" dirty="0" err="1" smtClean="0">
                <a:latin typeface="+mj-lt"/>
              </a:rPr>
              <a:t>utor</a:t>
            </a:r>
            <a:r>
              <a:rPr lang="en-US" b="1" i="1" dirty="0" smtClean="0">
                <a:latin typeface="+mj-lt"/>
              </a:rPr>
              <a:t>:</a:t>
            </a:r>
          </a:p>
          <a:p>
            <a:r>
              <a:rPr lang="en-US" b="1" i="1" dirty="0" err="1" smtClean="0">
                <a:latin typeface="+mj-lt"/>
              </a:rPr>
              <a:t>Andjelija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Vasic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Vlll</a:t>
            </a:r>
            <a:r>
              <a:rPr lang="sr-Cyrl-CS" b="1" i="1" dirty="0" smtClean="0">
                <a:latin typeface="+mj-lt"/>
              </a:rPr>
              <a:t>1</a:t>
            </a:r>
            <a:endParaRPr lang="en-US" b="1" i="1" dirty="0" smtClean="0">
              <a:latin typeface="+mj-lt"/>
            </a:endParaRPr>
          </a:p>
          <a:p>
            <a:r>
              <a:rPr lang="en-US" b="1" i="1" dirty="0" err="1" smtClean="0">
                <a:latin typeface="+mj-lt"/>
              </a:rPr>
              <a:t>Nastavnici</a:t>
            </a:r>
            <a:r>
              <a:rPr lang="en-US" b="1" i="1" dirty="0" smtClean="0">
                <a:latin typeface="+mj-lt"/>
              </a:rPr>
              <a:t>:</a:t>
            </a:r>
          </a:p>
          <a:p>
            <a:r>
              <a:rPr lang="en-US" b="1" i="1" dirty="0" err="1" smtClean="0">
                <a:latin typeface="+mj-lt"/>
              </a:rPr>
              <a:t>Ivana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Krkic</a:t>
            </a:r>
            <a:r>
              <a:rPr lang="en-US" b="1" i="1" dirty="0" smtClean="0">
                <a:latin typeface="+mj-lt"/>
              </a:rPr>
              <a:t/>
            </a:r>
            <a:br>
              <a:rPr lang="en-US" b="1" i="1" dirty="0" smtClean="0">
                <a:latin typeface="+mj-lt"/>
              </a:rPr>
            </a:br>
            <a:r>
              <a:rPr lang="en-US" b="1" i="1" dirty="0" err="1" smtClean="0">
                <a:latin typeface="+mj-lt"/>
              </a:rPr>
              <a:t>Dragana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Maksimovic</a:t>
            </a:r>
            <a:endParaRPr lang="en-US" b="1" i="1" dirty="0">
              <a:latin typeface="+mj-lt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Energetska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efikasnost</a:t>
            </a:r>
            <a:endParaRPr lang="en-US" b="1" dirty="0">
              <a:solidFill>
                <a:srgbClr val="00B050"/>
              </a:solidFill>
              <a:latin typeface="Univers" pitchFamily="34" charset="0"/>
            </a:endParaRPr>
          </a:p>
        </p:txBody>
      </p:sp>
      <p:pic>
        <p:nvPicPr>
          <p:cNvPr id="6" name="Content Placeholder 5" descr="pizap.com10.9362707133404911139254574746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143000"/>
            <a:ext cx="7112000" cy="5334000"/>
          </a:xfrm>
        </p:spPr>
      </p:pic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Energetska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efikasnost</a:t>
            </a:r>
            <a:endParaRPr lang="en-US" b="1" dirty="0">
              <a:solidFill>
                <a:srgbClr val="00B050"/>
              </a:solidFill>
              <a:latin typeface="Univer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>
                <a:latin typeface="YUFrankGotB" pitchFamily="2" charset="0"/>
              </a:rPr>
              <a:t>Korak</a:t>
            </a:r>
            <a:r>
              <a:rPr lang="en-US" b="1" dirty="0" smtClean="0">
                <a:latin typeface="YUFrankGotB" pitchFamily="2" charset="0"/>
              </a:rPr>
              <a:t> ka </a:t>
            </a:r>
            <a:r>
              <a:rPr lang="en-US" b="1" dirty="0" err="1" smtClean="0">
                <a:latin typeface="YUFrankGotB" pitchFamily="2" charset="0"/>
              </a:rPr>
              <a:t>postizanju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energetske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efikasnosti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podrazumeva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jasno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sagledavanje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sopstvenih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resursa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ali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i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slabih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tacaka</a:t>
            </a:r>
            <a:r>
              <a:rPr lang="en-US" b="1" dirty="0" smtClean="0">
                <a:latin typeface="YUFrankGotB" pitchFamily="2" charset="0"/>
              </a:rPr>
              <a:t> u </a:t>
            </a:r>
            <a:r>
              <a:rPr lang="en-US" b="1" dirty="0" err="1" smtClean="0">
                <a:latin typeface="YUFrankGotB" pitchFamily="2" charset="0"/>
              </a:rPr>
              <a:t>okviru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javnih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ili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individualnih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zgrada</a:t>
            </a:r>
            <a:r>
              <a:rPr lang="sr-Cyrl-CS" b="1" dirty="0" smtClean="0"/>
              <a:t>. </a:t>
            </a:r>
            <a:r>
              <a:rPr lang="en-US" b="1" dirty="0" err="1" smtClean="0">
                <a:latin typeface="YUFrankGotB" pitchFamily="2" charset="0"/>
              </a:rPr>
              <a:t>Postavljanje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bolje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izolacije</a:t>
            </a:r>
            <a:r>
              <a:rPr lang="sr-Cyrl-CS" b="1" dirty="0" smtClean="0"/>
              <a:t>, </a:t>
            </a:r>
            <a:r>
              <a:rPr lang="en-US" b="1" dirty="0" err="1" smtClean="0">
                <a:latin typeface="YUFrankGotB" pitchFamily="2" charset="0"/>
              </a:rPr>
              <a:t>promena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koncepta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klimatizacije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kancelarijskog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prostora</a:t>
            </a:r>
            <a:r>
              <a:rPr lang="sr-Cyrl-CS" b="1" dirty="0" smtClean="0"/>
              <a:t>, </a:t>
            </a:r>
            <a:r>
              <a:rPr lang="en-US" b="1" dirty="0" err="1" smtClean="0">
                <a:latin typeface="YUFrankGotB" pitchFamily="2" charset="0"/>
              </a:rPr>
              <a:t>zamena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obicnih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sijalica</a:t>
            </a:r>
            <a:r>
              <a:rPr lang="sr-Cyrl-CS" b="1" dirty="0" smtClean="0"/>
              <a:t> </a:t>
            </a:r>
            <a:r>
              <a:rPr lang="en-US" b="1" dirty="0" err="1" smtClean="0">
                <a:latin typeface="YUFrankGotB" pitchFamily="2" charset="0"/>
              </a:rPr>
              <a:t>stedljivim</a:t>
            </a:r>
            <a:r>
              <a:rPr lang="sr-Cyrl-CS" b="1" dirty="0" smtClean="0"/>
              <a:t>, </a:t>
            </a:r>
            <a:r>
              <a:rPr lang="en-US" b="1" dirty="0" err="1" smtClean="0">
                <a:latin typeface="YUFrankGotB" pitchFamily="2" charset="0"/>
              </a:rPr>
              <a:t>pregled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ventilacionih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otvora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i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slicno</a:t>
            </a:r>
            <a:r>
              <a:rPr lang="sr-Cyrl-CS" b="1" dirty="0" smtClean="0"/>
              <a:t>, </a:t>
            </a:r>
            <a:r>
              <a:rPr lang="en-US" b="1" dirty="0" err="1" smtClean="0">
                <a:latin typeface="YUFrankGotB" pitchFamily="2" charset="0"/>
              </a:rPr>
              <a:t>mogu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znacajno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da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pomognu</a:t>
            </a:r>
            <a:r>
              <a:rPr lang="en-US" b="1" dirty="0" smtClean="0">
                <a:latin typeface="YUFrankGotB" pitchFamily="2" charset="0"/>
              </a:rPr>
              <a:t> u </a:t>
            </a:r>
            <a:r>
              <a:rPr lang="en-US" b="1" dirty="0" err="1" smtClean="0">
                <a:latin typeface="YUFrankGotB" pitchFamily="2" charset="0"/>
              </a:rPr>
              <a:t>dostizanju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viseg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stepena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energetske</a:t>
            </a:r>
            <a:r>
              <a:rPr lang="en-US" b="1" dirty="0" smtClean="0">
                <a:latin typeface="YUFrankGotB" pitchFamily="2" charset="0"/>
              </a:rPr>
              <a:t> </a:t>
            </a:r>
            <a:r>
              <a:rPr lang="en-US" b="1" dirty="0" err="1" smtClean="0">
                <a:latin typeface="YUFrankGotB" pitchFamily="2" charset="0"/>
              </a:rPr>
              <a:t>efikasnosti</a:t>
            </a:r>
            <a:r>
              <a:rPr lang="sr-Cyrl-CS" dirty="0" smtClean="0"/>
              <a:t>.</a:t>
            </a:r>
            <a:endParaRPr lang="en-US" dirty="0"/>
          </a:p>
        </p:txBody>
      </p:sp>
      <p:pic>
        <p:nvPicPr>
          <p:cNvPr id="2051" name="Picture 3" descr="C:\Documents and Settings\RADE\Desktop\New Folder\New Folder (2)\obnovljivi_izvori_energij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14665"/>
            <a:ext cx="2895600" cy="2443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15200" cy="12192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B050"/>
                </a:solidFill>
                <a:latin typeface="Univers" pitchFamily="34" charset="0"/>
              </a:rPr>
              <a:t>Energetska</a:t>
            </a:r>
            <a:r>
              <a:rPr lang="en-US" sz="3200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nivers" pitchFamily="34" charset="0"/>
              </a:rPr>
              <a:t>efikasnost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/>
          <a:lstStyle/>
          <a:p>
            <a:endParaRPr lang="en-US" dirty="0" smtClean="0"/>
          </a:p>
          <a:p>
            <a:pPr lvl="0"/>
            <a:r>
              <a:rPr lang="sr-Cyrl-CS" dirty="0" smtClean="0"/>
              <a:t>80% </a:t>
            </a:r>
            <a:r>
              <a:rPr lang="en-US" dirty="0" err="1" smtClean="0">
                <a:latin typeface="YUFrankGotB" pitchFamily="2" charset="0"/>
              </a:rPr>
              <a:t>energije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domacinstvima</a:t>
            </a:r>
            <a:r>
              <a:rPr lang="en-US" dirty="0" smtClean="0">
                <a:latin typeface="YUFrankGotB" pitchFamily="2" charset="0"/>
              </a:rPr>
              <a:t> se </a:t>
            </a:r>
            <a:r>
              <a:rPr lang="en-US" dirty="0" err="1" smtClean="0">
                <a:latin typeface="YUFrankGotB" pitchFamily="2" charset="0"/>
              </a:rPr>
              <a:t>trosi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potrebe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zagrevanja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hladjenja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prostora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dobijanje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potrosne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tople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vode</a:t>
            </a:r>
            <a:r>
              <a:rPr lang="en-US" dirty="0" smtClean="0">
                <a:latin typeface="YUFrankGotB" pitchFamily="2" charset="0"/>
              </a:rPr>
              <a:t>. </a:t>
            </a:r>
            <a:r>
              <a:rPr lang="en-US" dirty="0" err="1" smtClean="0">
                <a:latin typeface="YUFrankGotB" pitchFamily="2" charset="0"/>
              </a:rPr>
              <a:t>Racionalnom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potrosnjom</a:t>
            </a:r>
            <a:r>
              <a:rPr lang="en-US" dirty="0" smtClean="0">
                <a:latin typeface="YUFrankGotB" pitchFamily="2" charset="0"/>
              </a:rPr>
              <a:t> se </a:t>
            </a:r>
            <a:r>
              <a:rPr lang="en-US" dirty="0" err="1" smtClean="0">
                <a:latin typeface="YUFrankGotB" pitchFamily="2" charset="0"/>
              </a:rPr>
              <a:t>mogu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ostvariti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znacajne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ustede</a:t>
            </a:r>
            <a:r>
              <a:rPr lang="en-US" dirty="0" smtClean="0">
                <a:latin typeface="YUFrankGotB" pitchFamily="2" charset="0"/>
              </a:rPr>
              <a:t>.</a:t>
            </a:r>
          </a:p>
          <a:p>
            <a:r>
              <a:rPr lang="en-US" dirty="0" err="1" smtClean="0">
                <a:latin typeface="YUFrankGotB" pitchFamily="2" charset="0"/>
              </a:rPr>
              <a:t>Republika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Srbija</a:t>
            </a:r>
            <a:r>
              <a:rPr lang="en-US" dirty="0" smtClean="0">
                <a:latin typeface="YUFrankGotB" pitchFamily="2" charset="0"/>
              </a:rPr>
              <a:t> je </a:t>
            </a:r>
            <a:r>
              <a:rPr lang="en-US" dirty="0" err="1" smtClean="0">
                <a:latin typeface="YUFrankGotB" pitchFamily="2" charset="0"/>
              </a:rPr>
              <a:t>na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poslednjem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mestu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energetskoj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efikasnosti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Evropi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energiju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trosi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dva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puta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više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od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zemalja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svetu</a:t>
            </a:r>
            <a:r>
              <a:rPr lang="en-US" dirty="0" smtClean="0">
                <a:latin typeface="YUFrankGotB" pitchFamily="2" charset="0"/>
              </a:rPr>
              <a:t> a </a:t>
            </a:r>
            <a:r>
              <a:rPr lang="en-US" dirty="0" err="1" smtClean="0">
                <a:latin typeface="YUFrankGotB" pitchFamily="2" charset="0"/>
              </a:rPr>
              <a:t>cetiri</a:t>
            </a:r>
            <a:r>
              <a:rPr lang="en-US" dirty="0" smtClean="0">
                <a:latin typeface="YUFrankGotB" pitchFamily="2" charset="0"/>
              </a:rPr>
              <a:t> do pet </a:t>
            </a:r>
            <a:r>
              <a:rPr lang="en-US" dirty="0" err="1" smtClean="0">
                <a:latin typeface="YUFrankGotB" pitchFamily="2" charset="0"/>
              </a:rPr>
              <a:t>puta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više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od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zemalja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Evropskoj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uniji</a:t>
            </a:r>
            <a:r>
              <a:rPr lang="en-US" dirty="0" smtClean="0">
                <a:latin typeface="YUFrankGotB" pitchFamily="2" charset="0"/>
              </a:rPr>
              <a:t>. </a:t>
            </a:r>
          </a:p>
          <a:p>
            <a:r>
              <a:rPr lang="en-US" dirty="0" err="1" smtClean="0">
                <a:latin typeface="YUFrankGotB" pitchFamily="2" charset="0"/>
              </a:rPr>
              <a:t>Da</a:t>
            </a:r>
            <a:r>
              <a:rPr lang="en-US" dirty="0" smtClean="0">
                <a:latin typeface="YUFrankGotB" pitchFamily="2" charset="0"/>
              </a:rPr>
              <a:t> bi </a:t>
            </a:r>
            <a:r>
              <a:rPr lang="en-US" dirty="0" err="1" smtClean="0">
                <a:latin typeface="YUFrankGotB" pitchFamily="2" charset="0"/>
              </a:rPr>
              <a:t>promenili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stanje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drzave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kojoj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zivimo</a:t>
            </a:r>
            <a:r>
              <a:rPr lang="en-US" dirty="0" smtClean="0">
                <a:latin typeface="YUFrankGotB" pitchFamily="2" charset="0"/>
              </a:rPr>
              <a:t>, </a:t>
            </a:r>
            <a:r>
              <a:rPr lang="en-US" dirty="0" err="1" smtClean="0">
                <a:latin typeface="YUFrankGotB" pitchFamily="2" charset="0"/>
              </a:rPr>
              <a:t>potrebno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da</a:t>
            </a:r>
            <a:r>
              <a:rPr lang="en-US" dirty="0" smtClean="0">
                <a:latin typeface="YUFrankGotB" pitchFamily="2" charset="0"/>
              </a:rPr>
              <a:t> se </a:t>
            </a:r>
            <a:r>
              <a:rPr lang="en-US" dirty="0" err="1" smtClean="0">
                <a:latin typeface="YUFrankGotB" pitchFamily="2" charset="0"/>
              </a:rPr>
              <a:t>svako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od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nas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pridrzava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mera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enegetske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efikasnosti</a:t>
            </a:r>
            <a:r>
              <a:rPr lang="en-US" dirty="0" smtClean="0">
                <a:latin typeface="YUFrankGotB" pitchFamily="2" charset="0"/>
              </a:rPr>
              <a:t>.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MERE ENERGETSKE EFIKASNOSTI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YUFrankGotB" pitchFamily="2" charset="0"/>
              </a:rPr>
              <a:t>Ugradite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kvalitetnu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toplotnu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izolaciju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prilikom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gradnje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ili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renoviranja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kuce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ili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stana</a:t>
            </a:r>
            <a:r>
              <a:rPr lang="en-US" dirty="0" smtClean="0">
                <a:latin typeface="YUFrankGotB" pitchFamily="2" charset="0"/>
              </a:rPr>
              <a:t>.</a:t>
            </a:r>
          </a:p>
          <a:p>
            <a:r>
              <a:rPr lang="en-US" dirty="0" smtClean="0">
                <a:latin typeface="YUFrankGotB" pitchFamily="2" charset="0"/>
              </a:rPr>
              <a:t>Na </a:t>
            </a:r>
            <a:r>
              <a:rPr lang="en-US" dirty="0" err="1" smtClean="0">
                <a:latin typeface="YUFrankGotB" pitchFamily="2" charset="0"/>
              </a:rPr>
              <a:t>prozore</a:t>
            </a:r>
            <a:r>
              <a:rPr lang="en-US" dirty="0" smtClean="0">
                <a:latin typeface="YUFrankGotB" pitchFamily="2" charset="0"/>
              </a:rPr>
              <a:t> I </a:t>
            </a:r>
            <a:r>
              <a:rPr lang="en-US" dirty="0" err="1" smtClean="0">
                <a:latin typeface="YUFrankGotB" pitchFamily="2" charset="0"/>
              </a:rPr>
              <a:t>vrata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postavite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zaptivne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trake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ili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ih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zamenite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ako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su</a:t>
            </a:r>
            <a:r>
              <a:rPr lang="en-US" dirty="0" smtClean="0">
                <a:latin typeface="YUFrankGotB" pitchFamily="2" charset="0"/>
              </a:rPr>
              <a:t> u </a:t>
            </a:r>
            <a:r>
              <a:rPr lang="en-US" dirty="0" err="1" smtClean="0">
                <a:latin typeface="YUFrankGotB" pitchFamily="2" charset="0"/>
              </a:rPr>
              <a:t>losem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stanju</a:t>
            </a:r>
            <a:r>
              <a:rPr lang="en-US" dirty="0" smtClean="0">
                <a:latin typeface="YUFrankGotB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12289" name="Picture 1" descr="C:\Documents and Settings\RADE\Desktop\tip_04_5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124200"/>
            <a:ext cx="5162550" cy="343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MERE ENERGETSKE EFIKASNOSTI</a:t>
            </a:r>
            <a:endParaRPr lang="en-US" dirty="0">
              <a:solidFill>
                <a:srgbClr val="00B050"/>
              </a:solidFill>
              <a:latin typeface="Univers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YUFrankGotB" pitchFamily="2" charset="0"/>
              </a:rPr>
              <a:t>Tokom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kuvanja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koristite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poklopac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na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posudi</a:t>
            </a:r>
            <a:r>
              <a:rPr lang="en-US" sz="2800" dirty="0" smtClean="0">
                <a:latin typeface="YUFrankGotB" pitchFamily="2" charset="0"/>
              </a:rPr>
              <a:t>.</a:t>
            </a:r>
          </a:p>
          <a:p>
            <a:r>
              <a:rPr lang="en-US" sz="2800" dirty="0" err="1" smtClean="0">
                <a:latin typeface="YUFrankGotB" pitchFamily="2" charset="0"/>
              </a:rPr>
              <a:t>Ringle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za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sporetu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birajte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prema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velicini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posude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tako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da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budu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istog</a:t>
            </a:r>
            <a:r>
              <a:rPr lang="en-US" sz="2800" dirty="0" smtClean="0">
                <a:latin typeface="YUFrankGotB" pitchFamily="2" charset="0"/>
              </a:rPr>
              <a:t> </a:t>
            </a:r>
            <a:r>
              <a:rPr lang="en-US" sz="2800" dirty="0" err="1" smtClean="0">
                <a:latin typeface="YUFrankGotB" pitchFamily="2" charset="0"/>
              </a:rPr>
              <a:t>precnika</a:t>
            </a:r>
            <a:r>
              <a:rPr lang="en-US" sz="2800" dirty="0" smtClean="0">
                <a:latin typeface="YUFrankGotB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11265" name="Picture 1" descr="C:\Documents and Settings\RADE\Desktop\kuhinj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9385">
            <a:off x="2590800" y="3581400"/>
            <a:ext cx="4943089" cy="3072708"/>
          </a:xfrm>
          <a:prstGeom prst="roundRect">
            <a:avLst>
              <a:gd name="adj" fmla="val 1339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Mere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energetske</a:t>
            </a:r>
            <a:r>
              <a:rPr lang="en-US" b="1" dirty="0" smtClean="0">
                <a:solidFill>
                  <a:srgbClr val="00B050"/>
                </a:solidFill>
                <a:latin typeface="Univers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Univers" pitchFamily="34" charset="0"/>
              </a:rPr>
              <a:t>efikasnosti</a:t>
            </a:r>
            <a:endParaRPr lang="en-US" b="1" dirty="0">
              <a:solidFill>
                <a:srgbClr val="00B050"/>
              </a:solidFill>
              <a:latin typeface="Univers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YUFrankGotB" pitchFamily="2" charset="0"/>
              </a:rPr>
              <a:t>Gubitak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vode</a:t>
            </a:r>
            <a:r>
              <a:rPr lang="en-US" sz="2000" dirty="0" smtClean="0">
                <a:latin typeface="YUFrankGotB" pitchFamily="2" charset="0"/>
              </a:rPr>
              <a:t> je </a:t>
            </a:r>
            <a:r>
              <a:rPr lang="en-US" sz="2000" dirty="0" err="1" smtClean="0">
                <a:latin typeface="YUFrankGotB" pitchFamily="2" charset="0"/>
              </a:rPr>
              <a:t>ujedno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gubitak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energije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koja</a:t>
            </a:r>
            <a:r>
              <a:rPr lang="en-US" sz="2000" dirty="0" smtClean="0">
                <a:latin typeface="YUFrankGotB" pitchFamily="2" charset="0"/>
              </a:rPr>
              <a:t> se </a:t>
            </a:r>
            <a:r>
              <a:rPr lang="en-US" sz="2000" dirty="0" err="1" smtClean="0">
                <a:latin typeface="YUFrankGotB" pitchFamily="2" charset="0"/>
              </a:rPr>
              <a:t>trosi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za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njenu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proizvodnju</a:t>
            </a:r>
            <a:r>
              <a:rPr lang="en-US" sz="2000" dirty="0" smtClean="0">
                <a:latin typeface="YUFrankGotB" pitchFamily="2" charset="0"/>
              </a:rPr>
              <a:t> u </a:t>
            </a:r>
            <a:r>
              <a:rPr lang="en-US" sz="2000" dirty="0" err="1" smtClean="0">
                <a:latin typeface="YUFrankGotB" pitchFamily="2" charset="0"/>
              </a:rPr>
              <a:t>sistemu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vodosnabdevanja</a:t>
            </a:r>
            <a:r>
              <a:rPr lang="en-US" sz="2000" dirty="0" smtClean="0">
                <a:latin typeface="YUFrankGotB" pitchFamily="2" charset="0"/>
              </a:rPr>
              <a:t>. </a:t>
            </a:r>
            <a:r>
              <a:rPr lang="en-US" sz="2000" dirty="0" err="1" smtClean="0">
                <a:latin typeface="YUFrankGotB" pitchFamily="2" charset="0"/>
              </a:rPr>
              <a:t>Zato</a:t>
            </a:r>
            <a:r>
              <a:rPr lang="en-US" sz="2000" dirty="0" smtClean="0">
                <a:latin typeface="YUFrankGotB" pitchFamily="2" charset="0"/>
              </a:rPr>
              <a:t> je </a:t>
            </a:r>
            <a:r>
              <a:rPr lang="en-US" sz="2000" dirty="0" err="1" smtClean="0">
                <a:latin typeface="YUFrankGotB" pitchFamily="2" charset="0"/>
              </a:rPr>
              <a:t>treba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racionalno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koristiti</a:t>
            </a:r>
            <a:r>
              <a:rPr lang="en-US" sz="2000" dirty="0" smtClean="0">
                <a:latin typeface="YUFrankGotB" pitchFamily="2" charset="0"/>
              </a:rPr>
              <a:t>. Na primer:</a:t>
            </a:r>
          </a:p>
          <a:p>
            <a:r>
              <a:rPr lang="en-US" sz="2000" dirty="0" smtClean="0">
                <a:latin typeface="YUFrankGotB" pitchFamily="2" charset="0"/>
              </a:rPr>
              <a:t>-</a:t>
            </a:r>
            <a:r>
              <a:rPr lang="en-US" sz="2000" dirty="0" err="1" smtClean="0">
                <a:latin typeface="YUFrankGotB" pitchFamily="2" charset="0"/>
              </a:rPr>
              <a:t>Prilikom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pranja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zuba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ili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brijanja</a:t>
            </a:r>
            <a:r>
              <a:rPr lang="en-US" sz="2000" dirty="0" smtClean="0">
                <a:latin typeface="YUFrankGotB" pitchFamily="2" charset="0"/>
              </a:rPr>
              <a:t> ne </a:t>
            </a:r>
            <a:r>
              <a:rPr lang="en-US" sz="2000" dirty="0" err="1" smtClean="0">
                <a:latin typeface="YUFrankGotB" pitchFamily="2" charset="0"/>
              </a:rPr>
              <a:t>ostavljaj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te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vodu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da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stalno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tece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iz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slavine</a:t>
            </a:r>
            <a:r>
              <a:rPr lang="en-US" sz="2000" dirty="0" smtClean="0">
                <a:latin typeface="YUFrankGotB" pitchFamily="2" charset="0"/>
              </a:rPr>
              <a:t>.</a:t>
            </a:r>
          </a:p>
          <a:p>
            <a:r>
              <a:rPr lang="en-US" sz="2000" dirty="0" smtClean="0">
                <a:latin typeface="YUFrankGotB" pitchFamily="2" charset="0"/>
              </a:rPr>
              <a:t>-</a:t>
            </a:r>
            <a:r>
              <a:rPr lang="en-US" sz="2000" dirty="0" err="1" smtClean="0">
                <a:latin typeface="YUFrankGotB" pitchFamily="2" charset="0"/>
              </a:rPr>
              <a:t>Popravite</a:t>
            </a:r>
            <a:r>
              <a:rPr lang="en-US" sz="2000" dirty="0" smtClean="0">
                <a:latin typeface="YUFrankGotB" pitchFamily="2" charset="0"/>
              </a:rPr>
              <a:t> ne </a:t>
            </a:r>
            <a:r>
              <a:rPr lang="en-US" sz="2000" dirty="0" err="1" smtClean="0">
                <a:latin typeface="YUFrankGotB" pitchFamily="2" charset="0"/>
              </a:rPr>
              <a:t>ispravne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slavine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vodokotlice</a:t>
            </a:r>
            <a:r>
              <a:rPr lang="en-US" sz="2000" dirty="0" smtClean="0">
                <a:latin typeface="YUFrankGotB" pitchFamily="2" charset="0"/>
              </a:rPr>
              <a:t>.</a:t>
            </a:r>
          </a:p>
          <a:p>
            <a:r>
              <a:rPr lang="en-US" sz="2000" dirty="0" smtClean="0">
                <a:latin typeface="YUFrankGotB" pitchFamily="2" charset="0"/>
              </a:rPr>
              <a:t>-</a:t>
            </a:r>
            <a:r>
              <a:rPr lang="en-US" sz="2000" dirty="0" err="1" smtClean="0">
                <a:latin typeface="YUFrankGotB" pitchFamily="2" charset="0"/>
              </a:rPr>
              <a:t>Kupanje</a:t>
            </a:r>
            <a:r>
              <a:rPr lang="en-US" sz="2000" dirty="0" smtClean="0">
                <a:latin typeface="YUFrankGotB" pitchFamily="2" charset="0"/>
              </a:rPr>
              <a:t> u </a:t>
            </a:r>
            <a:r>
              <a:rPr lang="en-US" sz="2000" dirty="0" err="1" smtClean="0">
                <a:latin typeface="YUFrankGotB" pitchFamily="2" charset="0"/>
              </a:rPr>
              <a:t>kadi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zamenite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kratkotrajnim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tusiranjem</a:t>
            </a:r>
            <a:r>
              <a:rPr lang="en-US" sz="2000" dirty="0" smtClean="0">
                <a:latin typeface="YUFrankGotB" pitchFamily="2" charset="0"/>
              </a:rPr>
              <a:t>.</a:t>
            </a:r>
          </a:p>
          <a:p>
            <a:r>
              <a:rPr lang="en-US" sz="2000" dirty="0" smtClean="0">
                <a:latin typeface="YUFrankGotB" pitchFamily="2" charset="0"/>
              </a:rPr>
              <a:t>-</a:t>
            </a:r>
            <a:r>
              <a:rPr lang="en-US" sz="2000" dirty="0" err="1" smtClean="0">
                <a:latin typeface="YUFrankGotB" pitchFamily="2" charset="0"/>
              </a:rPr>
              <a:t>Podesite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termostate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na</a:t>
            </a:r>
            <a:r>
              <a:rPr lang="en-US" sz="2000" dirty="0" smtClean="0">
                <a:latin typeface="YUFrankGotB" pitchFamily="2" charset="0"/>
              </a:rPr>
              <a:t> </a:t>
            </a:r>
            <a:r>
              <a:rPr lang="en-US" sz="2000" dirty="0" err="1" smtClean="0">
                <a:latin typeface="YUFrankGotB" pitchFamily="2" charset="0"/>
              </a:rPr>
              <a:t>bojlerima</a:t>
            </a:r>
            <a:r>
              <a:rPr lang="en-US" sz="2000" dirty="0" smtClean="0">
                <a:latin typeface="YUFrankGotB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10241" name="Picture 1" descr="C:\Documents and Settings\RADE\Desktop\v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191000"/>
            <a:ext cx="3305175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00B050"/>
                </a:solidFill>
              </a:rPr>
              <a:t>Energetska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efikasnost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YUFrankGotB" pitchFamily="2" charset="0"/>
              </a:rPr>
              <a:t>Ne </a:t>
            </a:r>
            <a:r>
              <a:rPr lang="en-US" dirty="0" err="1" smtClean="0">
                <a:latin typeface="YUFrankGotB" pitchFamily="2" charset="0"/>
              </a:rPr>
              <a:t>zaklanjajte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grejna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tela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namestajem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ili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zavesama</a:t>
            </a:r>
            <a:r>
              <a:rPr lang="en-US" dirty="0" smtClean="0">
                <a:latin typeface="YUFrankGotB" pitchFamily="2" charset="0"/>
              </a:rPr>
              <a:t>.</a:t>
            </a:r>
          </a:p>
          <a:p>
            <a:pPr lvl="0"/>
            <a:r>
              <a:rPr lang="en-US" dirty="0" smtClean="0">
                <a:latin typeface="YUFrankGotB" pitchFamily="2" charset="0"/>
              </a:rPr>
              <a:t>U </a:t>
            </a:r>
            <a:r>
              <a:rPr lang="en-US" dirty="0" err="1" smtClean="0">
                <a:latin typeface="YUFrankGotB" pitchFamily="2" charset="0"/>
              </a:rPr>
              <a:t>radnim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prostorijama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postavite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stolove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tako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da</a:t>
            </a:r>
            <a:r>
              <a:rPr lang="en-US" dirty="0" smtClean="0">
                <a:latin typeface="YUFrankGotB" pitchFamily="2" charset="0"/>
              </a:rPr>
              <a:t> se </a:t>
            </a:r>
            <a:r>
              <a:rPr lang="en-US" dirty="0" err="1" smtClean="0">
                <a:latin typeface="YUFrankGotB" pitchFamily="2" charset="0"/>
              </a:rPr>
              <a:t>maksimalno</a:t>
            </a:r>
            <a:r>
              <a:rPr lang="en-US" dirty="0" smtClean="0">
                <a:latin typeface="YUFrankGotB" pitchFamily="2" charset="0"/>
              </a:rPr>
              <a:t>  </a:t>
            </a:r>
            <a:r>
              <a:rPr lang="en-US" dirty="0" err="1" smtClean="0">
                <a:latin typeface="YUFrankGotB" pitchFamily="2" charset="0"/>
              </a:rPr>
              <a:t>iskoristi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dnevna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svetlost</a:t>
            </a:r>
            <a:r>
              <a:rPr lang="en-US" dirty="0" smtClean="0">
                <a:latin typeface="YUFrankGotB" pitchFamily="2" charset="0"/>
              </a:rPr>
              <a:t>.</a:t>
            </a:r>
          </a:p>
          <a:p>
            <a:pPr lvl="0"/>
            <a:r>
              <a:rPr lang="en-US" dirty="0" err="1" smtClean="0">
                <a:latin typeface="YUFrankGotB" pitchFamily="2" charset="0"/>
              </a:rPr>
              <a:t>Redovno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cistite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rasvetna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tela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jer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zaprljanost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smanjuje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njihov</a:t>
            </a:r>
            <a:r>
              <a:rPr lang="en-US" dirty="0" smtClean="0">
                <a:latin typeface="YUFrankGotB" pitchFamily="2" charset="0"/>
              </a:rPr>
              <a:t> </a:t>
            </a:r>
            <a:r>
              <a:rPr lang="en-US" dirty="0" err="1" smtClean="0">
                <a:latin typeface="YUFrankGotB" pitchFamily="2" charset="0"/>
              </a:rPr>
              <a:t>efkat</a:t>
            </a:r>
            <a:r>
              <a:rPr lang="en-US" dirty="0" smtClean="0">
                <a:latin typeface="YUFrankGotB" pitchFamily="2" charset="0"/>
              </a:rPr>
              <a:t>.</a:t>
            </a:r>
          </a:p>
          <a:p>
            <a:r>
              <a:rPr lang="de-CH" dirty="0" smtClean="0">
                <a:latin typeface="YUFrankGotB" pitchFamily="2" charset="0"/>
              </a:rPr>
              <a:t>Gasite elektronske uredjaje i rasvetu kada ih ne koristite.</a:t>
            </a:r>
            <a:endParaRPr lang="en-US" dirty="0">
              <a:latin typeface="YUFrankGotB" pitchFamily="2" charset="0"/>
            </a:endParaRPr>
          </a:p>
        </p:txBody>
      </p:sp>
      <p:pic>
        <p:nvPicPr>
          <p:cNvPr id="1026" name="Picture 2" descr="C:\Documents and Settings\RADE\Desktop\New Folder\New Folder (2)\energetska-efikasnost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572000"/>
            <a:ext cx="3333750" cy="20859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1154</TotalTime>
  <Words>767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Energetska efikasnost Alternativni izvori energije</vt:lpstr>
      <vt:lpstr>Energetska efikasnost</vt:lpstr>
      <vt:lpstr>Energetska efikasnost</vt:lpstr>
      <vt:lpstr>Energetska efikasnost</vt:lpstr>
      <vt:lpstr>Energetska efikasnost </vt:lpstr>
      <vt:lpstr>MERE ENERGETSKE EFIKASNOSTI </vt:lpstr>
      <vt:lpstr>MERE ENERGETSKE EFIKASNOSTI</vt:lpstr>
      <vt:lpstr>Mere energetske efikasnosti</vt:lpstr>
      <vt:lpstr>Energetska efikasnost</vt:lpstr>
      <vt:lpstr>Energetske nalepnice</vt:lpstr>
      <vt:lpstr>Slide 11</vt:lpstr>
      <vt:lpstr>Alternativni izvori energije</vt:lpstr>
      <vt:lpstr>Alternativni izvori energije</vt:lpstr>
      <vt:lpstr>Geotermalna energija</vt:lpstr>
      <vt:lpstr>Sunceva energija</vt:lpstr>
      <vt:lpstr>Solarne termalne elektrane</vt:lpstr>
      <vt:lpstr>Energija vetra</vt:lpstr>
      <vt:lpstr>Biomasa</vt:lpstr>
      <vt:lpstr>Energija vodotokova</vt:lpstr>
      <vt:lpstr> </vt:lpstr>
    </vt:vector>
  </TitlesOfParts>
  <Company>VASIC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Energetska efikasnost. Alternativni izvori energije.</dc:title>
  <dc:creator>RADE</dc:creator>
  <cp:lastModifiedBy>RADE</cp:lastModifiedBy>
  <cp:revision>113</cp:revision>
  <dcterms:created xsi:type="dcterms:W3CDTF">2014-02-16T09:48:44Z</dcterms:created>
  <dcterms:modified xsi:type="dcterms:W3CDTF">2014-02-20T22:10:03Z</dcterms:modified>
</cp:coreProperties>
</file>